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68" r:id="rId5"/>
    <p:sldMasterId id="2147483678" r:id="rId6"/>
    <p:sldMasterId id="2147483687" r:id="rId7"/>
  </p:sldMasterIdLst>
  <p:notesMasterIdLst>
    <p:notesMasterId r:id="rId44"/>
  </p:notesMasterIdLst>
  <p:handoutMasterIdLst>
    <p:handoutMasterId r:id="rId45"/>
  </p:handoutMasterIdLst>
  <p:sldIdLst>
    <p:sldId id="297" r:id="rId8"/>
    <p:sldId id="310" r:id="rId9"/>
    <p:sldId id="279" r:id="rId10"/>
    <p:sldId id="259" r:id="rId11"/>
    <p:sldId id="280" r:id="rId12"/>
    <p:sldId id="273" r:id="rId13"/>
    <p:sldId id="277" r:id="rId14"/>
    <p:sldId id="261" r:id="rId15"/>
    <p:sldId id="298" r:id="rId16"/>
    <p:sldId id="301" r:id="rId17"/>
    <p:sldId id="299" r:id="rId18"/>
    <p:sldId id="289" r:id="rId19"/>
    <p:sldId id="290" r:id="rId20"/>
    <p:sldId id="291" r:id="rId21"/>
    <p:sldId id="292" r:id="rId22"/>
    <p:sldId id="293" r:id="rId23"/>
    <p:sldId id="268" r:id="rId24"/>
    <p:sldId id="303" r:id="rId25"/>
    <p:sldId id="267" r:id="rId26"/>
    <p:sldId id="294" r:id="rId27"/>
    <p:sldId id="295" r:id="rId28"/>
    <p:sldId id="302" r:id="rId29"/>
    <p:sldId id="269" r:id="rId30"/>
    <p:sldId id="296" r:id="rId31"/>
    <p:sldId id="275" r:id="rId32"/>
    <p:sldId id="304" r:id="rId33"/>
    <p:sldId id="312" r:id="rId34"/>
    <p:sldId id="306" r:id="rId35"/>
    <p:sldId id="307" r:id="rId36"/>
    <p:sldId id="311" r:id="rId37"/>
    <p:sldId id="308" r:id="rId38"/>
    <p:sldId id="309" r:id="rId39"/>
    <p:sldId id="282" r:id="rId40"/>
    <p:sldId id="283" r:id="rId41"/>
    <p:sldId id="284" r:id="rId42"/>
    <p:sldId id="286" r:id="rId43"/>
  </p:sldIdLst>
  <p:sldSz cx="9144000" cy="6858000" type="screen4x3"/>
  <p:notesSz cx="6808788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>
        <p:scale>
          <a:sx n="100" d="100"/>
          <a:sy n="100" d="100"/>
        </p:scale>
        <p:origin x="-94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70A3EC-EE7F-40EC-8448-CCBC21BE546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D9AF095A-93FA-4C32-9CA1-96839BBCE936}">
      <dgm:prSet phldrT="[Szöveg]"/>
      <dgm:spPr/>
      <dgm:t>
        <a:bodyPr/>
        <a:lstStyle/>
        <a:p>
          <a:r>
            <a:rPr lang="hu-HU" dirty="0" smtClean="0"/>
            <a:t>Ütemezés</a:t>
          </a:r>
          <a:endParaRPr lang="hu-HU" dirty="0"/>
        </a:p>
      </dgm:t>
    </dgm:pt>
    <dgm:pt modelId="{EE046A23-4B8C-4B3B-9F2B-C3FA14C51E99}" type="parTrans" cxnId="{E5480602-8B35-48C4-BBF2-1BAA2E54DB36}">
      <dgm:prSet/>
      <dgm:spPr/>
      <dgm:t>
        <a:bodyPr/>
        <a:lstStyle/>
        <a:p>
          <a:endParaRPr lang="hu-HU"/>
        </a:p>
      </dgm:t>
    </dgm:pt>
    <dgm:pt modelId="{57EE6C23-6508-43C8-8196-5C59947297BC}" type="sibTrans" cxnId="{E5480602-8B35-48C4-BBF2-1BAA2E54DB36}">
      <dgm:prSet/>
      <dgm:spPr/>
      <dgm:t>
        <a:bodyPr/>
        <a:lstStyle/>
        <a:p>
          <a:endParaRPr lang="hu-HU"/>
        </a:p>
      </dgm:t>
    </dgm:pt>
    <dgm:pt modelId="{0EE72AF2-62A9-4F13-AFCE-654156FCB72B}">
      <dgm:prSet phldrT="[Szöveg]"/>
      <dgm:spPr/>
      <dgm:t>
        <a:bodyPr/>
        <a:lstStyle/>
        <a:p>
          <a:r>
            <a:rPr lang="hu-HU" dirty="0" smtClean="0"/>
            <a:t>Projekt befejezés 3 hónapot meghaladóan késik</a:t>
          </a:r>
          <a:endParaRPr lang="hu-HU" dirty="0"/>
        </a:p>
      </dgm:t>
    </dgm:pt>
    <dgm:pt modelId="{26FF502A-BFFE-4637-A98E-259310D06856}" type="parTrans" cxnId="{69EB52A2-D158-4D36-80D3-891E49068934}">
      <dgm:prSet/>
      <dgm:spPr/>
      <dgm:t>
        <a:bodyPr/>
        <a:lstStyle/>
        <a:p>
          <a:endParaRPr lang="hu-HU"/>
        </a:p>
      </dgm:t>
    </dgm:pt>
    <dgm:pt modelId="{3C9BD009-1ACD-4092-AF14-ECB432A6ECA2}" type="sibTrans" cxnId="{69EB52A2-D158-4D36-80D3-891E49068934}">
      <dgm:prSet/>
      <dgm:spPr/>
      <dgm:t>
        <a:bodyPr/>
        <a:lstStyle/>
        <a:p>
          <a:endParaRPr lang="hu-HU"/>
        </a:p>
      </dgm:t>
    </dgm:pt>
    <dgm:pt modelId="{05831CD0-D3B2-4DE2-8730-D980C1DB73A8}">
      <dgm:prSet phldrT="[Szöveg]"/>
      <dgm:spPr/>
      <dgm:t>
        <a:bodyPr/>
        <a:lstStyle/>
        <a:p>
          <a:r>
            <a:rPr lang="hu-HU" dirty="0" smtClean="0"/>
            <a:t>Műszaki tartalom</a:t>
          </a:r>
          <a:endParaRPr lang="hu-HU" dirty="0"/>
        </a:p>
      </dgm:t>
    </dgm:pt>
    <dgm:pt modelId="{5DB7B0A5-3F06-4822-84B6-A7D0095394D6}" type="parTrans" cxnId="{48045BF8-6E01-4AFF-811B-5AC1C08DEDDF}">
      <dgm:prSet/>
      <dgm:spPr/>
      <dgm:t>
        <a:bodyPr/>
        <a:lstStyle/>
        <a:p>
          <a:endParaRPr lang="hu-HU"/>
        </a:p>
      </dgm:t>
    </dgm:pt>
    <dgm:pt modelId="{E3D0C187-2B27-4743-9E7D-8178148E9C0B}" type="sibTrans" cxnId="{48045BF8-6E01-4AFF-811B-5AC1C08DEDDF}">
      <dgm:prSet/>
      <dgm:spPr/>
      <dgm:t>
        <a:bodyPr/>
        <a:lstStyle/>
        <a:p>
          <a:endParaRPr lang="hu-HU"/>
        </a:p>
      </dgm:t>
    </dgm:pt>
    <dgm:pt modelId="{CE4F2A0B-666E-4608-9A06-52C73618174F}">
      <dgm:prSet phldrT="[Szöveg]"/>
      <dgm:spPr/>
      <dgm:t>
        <a:bodyPr/>
        <a:lstStyle/>
        <a:p>
          <a:r>
            <a:rPr lang="hu-HU" dirty="0" smtClean="0"/>
            <a:t>Csökkenő műszaki tartalom</a:t>
          </a:r>
          <a:endParaRPr lang="hu-HU" dirty="0"/>
        </a:p>
      </dgm:t>
    </dgm:pt>
    <dgm:pt modelId="{E3EB4446-B219-413C-A7BF-47A56543C005}" type="parTrans" cxnId="{9097B149-DE58-46E1-BEE3-2F4DD948A1DD}">
      <dgm:prSet/>
      <dgm:spPr/>
      <dgm:t>
        <a:bodyPr/>
        <a:lstStyle/>
        <a:p>
          <a:endParaRPr lang="hu-HU"/>
        </a:p>
      </dgm:t>
    </dgm:pt>
    <dgm:pt modelId="{A09A6881-46CA-4E55-915D-44958AE83CF4}" type="sibTrans" cxnId="{9097B149-DE58-46E1-BEE3-2F4DD948A1DD}">
      <dgm:prSet/>
      <dgm:spPr/>
      <dgm:t>
        <a:bodyPr/>
        <a:lstStyle/>
        <a:p>
          <a:endParaRPr lang="hu-HU"/>
        </a:p>
      </dgm:t>
    </dgm:pt>
    <dgm:pt modelId="{1CECDE31-8A16-40FD-A4A8-303BB0ECDDB1}">
      <dgm:prSet/>
      <dgm:spPr/>
      <dgm:t>
        <a:bodyPr/>
        <a:lstStyle/>
        <a:p>
          <a:r>
            <a:rPr lang="hu-HU" dirty="0" smtClean="0"/>
            <a:t>Indikátor változás</a:t>
          </a:r>
          <a:endParaRPr lang="hu-HU" dirty="0"/>
        </a:p>
      </dgm:t>
    </dgm:pt>
    <dgm:pt modelId="{8EBDE9AA-6593-4AC7-83F1-E68061E7DFA4}" type="parTrans" cxnId="{834C4B40-041A-4EED-994F-C8A8D79D4093}">
      <dgm:prSet/>
      <dgm:spPr/>
      <dgm:t>
        <a:bodyPr/>
        <a:lstStyle/>
        <a:p>
          <a:endParaRPr lang="hu-HU"/>
        </a:p>
      </dgm:t>
    </dgm:pt>
    <dgm:pt modelId="{9559F732-46A2-4B19-82B2-1B4E524259A2}" type="sibTrans" cxnId="{834C4B40-041A-4EED-994F-C8A8D79D4093}">
      <dgm:prSet/>
      <dgm:spPr/>
      <dgm:t>
        <a:bodyPr/>
        <a:lstStyle/>
        <a:p>
          <a:endParaRPr lang="hu-HU"/>
        </a:p>
      </dgm:t>
    </dgm:pt>
    <dgm:pt modelId="{B2BDE13B-C69B-4F41-8554-B1DA7DF4BCD9}">
      <dgm:prSet/>
      <dgm:spPr/>
      <dgm:t>
        <a:bodyPr/>
        <a:lstStyle/>
        <a:p>
          <a:r>
            <a:rPr lang="hu-HU" b="0" dirty="0" smtClean="0"/>
            <a:t>75% alatti teljesülés esetén a támogatás arányosan csökken</a:t>
          </a:r>
          <a:endParaRPr lang="hu-HU" b="0" dirty="0"/>
        </a:p>
      </dgm:t>
    </dgm:pt>
    <dgm:pt modelId="{CB491B56-FBB0-4A47-901A-4A40F55A754B}" type="parTrans" cxnId="{18F34BBA-F80C-4074-B612-EA332DB40579}">
      <dgm:prSet/>
      <dgm:spPr/>
      <dgm:t>
        <a:bodyPr/>
        <a:lstStyle/>
        <a:p>
          <a:endParaRPr lang="hu-HU"/>
        </a:p>
      </dgm:t>
    </dgm:pt>
    <dgm:pt modelId="{7AC08389-8F62-43A1-A8B8-EBAB293DD310}" type="sibTrans" cxnId="{18F34BBA-F80C-4074-B612-EA332DB40579}">
      <dgm:prSet/>
      <dgm:spPr/>
      <dgm:t>
        <a:bodyPr/>
        <a:lstStyle/>
        <a:p>
          <a:endParaRPr lang="hu-HU"/>
        </a:p>
      </dgm:t>
    </dgm:pt>
    <dgm:pt modelId="{4F49EF64-30E3-4636-9AE2-4BE38517D36A}">
      <dgm:prSet/>
      <dgm:spPr/>
      <dgm:t>
        <a:bodyPr/>
        <a:lstStyle/>
        <a:p>
          <a:r>
            <a:rPr lang="hu-HU" dirty="0" smtClean="0"/>
            <a:t>Adatváltozás</a:t>
          </a:r>
          <a:endParaRPr lang="hu-HU" dirty="0"/>
        </a:p>
      </dgm:t>
    </dgm:pt>
    <dgm:pt modelId="{08246561-DE10-4D2B-8A00-DEC4ECEA3FA1}" type="parTrans" cxnId="{0B372CD9-E3EB-409A-98D1-83A51FE27F9D}">
      <dgm:prSet/>
      <dgm:spPr/>
      <dgm:t>
        <a:bodyPr/>
        <a:lstStyle/>
        <a:p>
          <a:endParaRPr lang="hu-HU"/>
        </a:p>
      </dgm:t>
    </dgm:pt>
    <dgm:pt modelId="{D547BF5A-B65A-4885-A26C-4931C8ED1E21}" type="sibTrans" cxnId="{0B372CD9-E3EB-409A-98D1-83A51FE27F9D}">
      <dgm:prSet/>
      <dgm:spPr/>
      <dgm:t>
        <a:bodyPr/>
        <a:lstStyle/>
        <a:p>
          <a:endParaRPr lang="hu-HU"/>
        </a:p>
      </dgm:t>
    </dgm:pt>
    <dgm:pt modelId="{6E699A6C-0B11-4334-ABA5-AC365C8B314E}">
      <dgm:prSet/>
      <dgm:spPr/>
      <dgm:t>
        <a:bodyPr/>
        <a:lstStyle/>
        <a:p>
          <a:r>
            <a:rPr lang="hu-HU" dirty="0" smtClean="0"/>
            <a:t>Kedvezményezett személyének változása</a:t>
          </a:r>
          <a:endParaRPr lang="hu-HU" dirty="0"/>
        </a:p>
      </dgm:t>
    </dgm:pt>
    <dgm:pt modelId="{BED05614-93D1-4D9F-9CC9-67F969F1721E}" type="parTrans" cxnId="{AE36B62E-7F14-4512-80EA-99B2413A8A9F}">
      <dgm:prSet/>
      <dgm:spPr/>
      <dgm:t>
        <a:bodyPr/>
        <a:lstStyle/>
        <a:p>
          <a:endParaRPr lang="hu-HU"/>
        </a:p>
      </dgm:t>
    </dgm:pt>
    <dgm:pt modelId="{3EDB0AEC-4572-4BFA-B018-DFAED4E501C3}" type="sibTrans" cxnId="{AE36B62E-7F14-4512-80EA-99B2413A8A9F}">
      <dgm:prSet/>
      <dgm:spPr/>
      <dgm:t>
        <a:bodyPr/>
        <a:lstStyle/>
        <a:p>
          <a:endParaRPr lang="hu-HU"/>
        </a:p>
      </dgm:t>
    </dgm:pt>
    <dgm:pt modelId="{E9F084D8-6BC8-4301-A867-28C3C838D622}" type="pres">
      <dgm:prSet presAssocID="{3A70A3EC-EE7F-40EC-8448-CCBC21BE54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1D548AC-13A7-4755-9BDF-B3331AA68EED}" type="pres">
      <dgm:prSet presAssocID="{05831CD0-D3B2-4DE2-8730-D980C1DB73A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3F4D6D-2CBF-4EC3-8733-EA58245A2830}" type="pres">
      <dgm:prSet presAssocID="{05831CD0-D3B2-4DE2-8730-D980C1DB73A8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EFCA3F3-5115-428B-8D3B-AC910C37710A}" type="pres">
      <dgm:prSet presAssocID="{4F49EF64-30E3-4636-9AE2-4BE38517D36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B64658F-C6E9-437B-A560-C7867E39B239}" type="pres">
      <dgm:prSet presAssocID="{4F49EF64-30E3-4636-9AE2-4BE38517D36A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6D050C0-5A8D-46D7-A83D-3630541F47CD}" type="pres">
      <dgm:prSet presAssocID="{D9AF095A-93FA-4C32-9CA1-96839BBCE936}" presName="parentText" presStyleLbl="node1" presStyleIdx="2" presStyleCnt="4" custLinFactNeighborY="-516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9B039C-9D3D-40F5-84FA-D15F3D4BFDB0}" type="pres">
      <dgm:prSet presAssocID="{D9AF095A-93FA-4C32-9CA1-96839BBCE93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F0B23E-3143-47EE-B8C8-6274D2A540C2}" type="pres">
      <dgm:prSet presAssocID="{1CECDE31-8A16-40FD-A4A8-303BB0ECDDB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A48F84C-87BA-4C05-87C1-0777139A5784}" type="pres">
      <dgm:prSet presAssocID="{1CECDE31-8A16-40FD-A4A8-303BB0ECDDB1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2C750E6-578B-4FCA-A722-8CB62836C14C}" type="presOf" srcId="{0EE72AF2-62A9-4F13-AFCE-654156FCB72B}" destId="{149B039C-9D3D-40F5-84FA-D15F3D4BFDB0}" srcOrd="0" destOrd="0" presId="urn:microsoft.com/office/officeart/2005/8/layout/vList2"/>
    <dgm:cxn modelId="{C76F70D6-4772-48D1-85DE-1377ECE52B63}" type="presOf" srcId="{D9AF095A-93FA-4C32-9CA1-96839BBCE936}" destId="{26D050C0-5A8D-46D7-A83D-3630541F47CD}" srcOrd="0" destOrd="0" presId="urn:microsoft.com/office/officeart/2005/8/layout/vList2"/>
    <dgm:cxn modelId="{0B372CD9-E3EB-409A-98D1-83A51FE27F9D}" srcId="{3A70A3EC-EE7F-40EC-8448-CCBC21BE5468}" destId="{4F49EF64-30E3-4636-9AE2-4BE38517D36A}" srcOrd="1" destOrd="0" parTransId="{08246561-DE10-4D2B-8A00-DEC4ECEA3FA1}" sibTransId="{D547BF5A-B65A-4885-A26C-4931C8ED1E21}"/>
    <dgm:cxn modelId="{AE36B62E-7F14-4512-80EA-99B2413A8A9F}" srcId="{4F49EF64-30E3-4636-9AE2-4BE38517D36A}" destId="{6E699A6C-0B11-4334-ABA5-AC365C8B314E}" srcOrd="0" destOrd="0" parTransId="{BED05614-93D1-4D9F-9CC9-67F969F1721E}" sibTransId="{3EDB0AEC-4572-4BFA-B018-DFAED4E501C3}"/>
    <dgm:cxn modelId="{69EB52A2-D158-4D36-80D3-891E49068934}" srcId="{D9AF095A-93FA-4C32-9CA1-96839BBCE936}" destId="{0EE72AF2-62A9-4F13-AFCE-654156FCB72B}" srcOrd="0" destOrd="0" parTransId="{26FF502A-BFFE-4637-A98E-259310D06856}" sibTransId="{3C9BD009-1ACD-4092-AF14-ECB432A6ECA2}"/>
    <dgm:cxn modelId="{B954BB72-B70A-4BC5-BA1D-8B78BD6F8048}" type="presOf" srcId="{3A70A3EC-EE7F-40EC-8448-CCBC21BE5468}" destId="{E9F084D8-6BC8-4301-A867-28C3C838D622}" srcOrd="0" destOrd="0" presId="urn:microsoft.com/office/officeart/2005/8/layout/vList2"/>
    <dgm:cxn modelId="{32220C86-72CF-414B-9ABC-3CCC783885CE}" type="presOf" srcId="{CE4F2A0B-666E-4608-9A06-52C73618174F}" destId="{553F4D6D-2CBF-4EC3-8733-EA58245A2830}" srcOrd="0" destOrd="0" presId="urn:microsoft.com/office/officeart/2005/8/layout/vList2"/>
    <dgm:cxn modelId="{48045BF8-6E01-4AFF-811B-5AC1C08DEDDF}" srcId="{3A70A3EC-EE7F-40EC-8448-CCBC21BE5468}" destId="{05831CD0-D3B2-4DE2-8730-D980C1DB73A8}" srcOrd="0" destOrd="0" parTransId="{5DB7B0A5-3F06-4822-84B6-A7D0095394D6}" sibTransId="{E3D0C187-2B27-4743-9E7D-8178148E9C0B}"/>
    <dgm:cxn modelId="{E823186F-693C-408C-91A5-65C2AB75180F}" type="presOf" srcId="{1CECDE31-8A16-40FD-A4A8-303BB0ECDDB1}" destId="{38F0B23E-3143-47EE-B8C8-6274D2A540C2}" srcOrd="0" destOrd="0" presId="urn:microsoft.com/office/officeart/2005/8/layout/vList2"/>
    <dgm:cxn modelId="{50129FE2-0B44-478A-8A2C-2C03145FA9B9}" type="presOf" srcId="{4F49EF64-30E3-4636-9AE2-4BE38517D36A}" destId="{0EFCA3F3-5115-428B-8D3B-AC910C37710A}" srcOrd="0" destOrd="0" presId="urn:microsoft.com/office/officeart/2005/8/layout/vList2"/>
    <dgm:cxn modelId="{9B5E58FB-FE38-441C-9988-B0B18BBA05A5}" type="presOf" srcId="{05831CD0-D3B2-4DE2-8730-D980C1DB73A8}" destId="{F1D548AC-13A7-4755-9BDF-B3331AA68EED}" srcOrd="0" destOrd="0" presId="urn:microsoft.com/office/officeart/2005/8/layout/vList2"/>
    <dgm:cxn modelId="{834C4B40-041A-4EED-994F-C8A8D79D4093}" srcId="{3A70A3EC-EE7F-40EC-8448-CCBC21BE5468}" destId="{1CECDE31-8A16-40FD-A4A8-303BB0ECDDB1}" srcOrd="3" destOrd="0" parTransId="{8EBDE9AA-6593-4AC7-83F1-E68061E7DFA4}" sibTransId="{9559F732-46A2-4B19-82B2-1B4E524259A2}"/>
    <dgm:cxn modelId="{9097B149-DE58-46E1-BEE3-2F4DD948A1DD}" srcId="{05831CD0-D3B2-4DE2-8730-D980C1DB73A8}" destId="{CE4F2A0B-666E-4608-9A06-52C73618174F}" srcOrd="0" destOrd="0" parTransId="{E3EB4446-B219-413C-A7BF-47A56543C005}" sibTransId="{A09A6881-46CA-4E55-915D-44958AE83CF4}"/>
    <dgm:cxn modelId="{6998E753-A4EB-4EA3-BE14-BFF9B859850D}" type="presOf" srcId="{6E699A6C-0B11-4334-ABA5-AC365C8B314E}" destId="{FB64658F-C6E9-437B-A560-C7867E39B239}" srcOrd="0" destOrd="0" presId="urn:microsoft.com/office/officeart/2005/8/layout/vList2"/>
    <dgm:cxn modelId="{E5480602-8B35-48C4-BBF2-1BAA2E54DB36}" srcId="{3A70A3EC-EE7F-40EC-8448-CCBC21BE5468}" destId="{D9AF095A-93FA-4C32-9CA1-96839BBCE936}" srcOrd="2" destOrd="0" parTransId="{EE046A23-4B8C-4B3B-9F2B-C3FA14C51E99}" sibTransId="{57EE6C23-6508-43C8-8196-5C59947297BC}"/>
    <dgm:cxn modelId="{39373882-DE45-491F-959C-C51C2F45223F}" type="presOf" srcId="{B2BDE13B-C69B-4F41-8554-B1DA7DF4BCD9}" destId="{8A48F84C-87BA-4C05-87C1-0777139A5784}" srcOrd="0" destOrd="0" presId="urn:microsoft.com/office/officeart/2005/8/layout/vList2"/>
    <dgm:cxn modelId="{18F34BBA-F80C-4074-B612-EA332DB40579}" srcId="{1CECDE31-8A16-40FD-A4A8-303BB0ECDDB1}" destId="{B2BDE13B-C69B-4F41-8554-B1DA7DF4BCD9}" srcOrd="0" destOrd="0" parTransId="{CB491B56-FBB0-4A47-901A-4A40F55A754B}" sibTransId="{7AC08389-8F62-43A1-A8B8-EBAB293DD310}"/>
    <dgm:cxn modelId="{DC16C3E0-5FD8-4856-9359-5837D4C502C1}" type="presParOf" srcId="{E9F084D8-6BC8-4301-A867-28C3C838D622}" destId="{F1D548AC-13A7-4755-9BDF-B3331AA68EED}" srcOrd="0" destOrd="0" presId="urn:microsoft.com/office/officeart/2005/8/layout/vList2"/>
    <dgm:cxn modelId="{58E77E72-41AB-466F-82F2-B21E463BDFB9}" type="presParOf" srcId="{E9F084D8-6BC8-4301-A867-28C3C838D622}" destId="{553F4D6D-2CBF-4EC3-8733-EA58245A2830}" srcOrd="1" destOrd="0" presId="urn:microsoft.com/office/officeart/2005/8/layout/vList2"/>
    <dgm:cxn modelId="{F7CC899C-4FB7-460E-8CC7-13306F2A85A1}" type="presParOf" srcId="{E9F084D8-6BC8-4301-A867-28C3C838D622}" destId="{0EFCA3F3-5115-428B-8D3B-AC910C37710A}" srcOrd="2" destOrd="0" presId="urn:microsoft.com/office/officeart/2005/8/layout/vList2"/>
    <dgm:cxn modelId="{DD5C35F8-805C-4B5A-B122-4D5F5F403AD1}" type="presParOf" srcId="{E9F084D8-6BC8-4301-A867-28C3C838D622}" destId="{FB64658F-C6E9-437B-A560-C7867E39B239}" srcOrd="3" destOrd="0" presId="urn:microsoft.com/office/officeart/2005/8/layout/vList2"/>
    <dgm:cxn modelId="{3901375D-EDDC-449A-88C7-223E7F35F7E3}" type="presParOf" srcId="{E9F084D8-6BC8-4301-A867-28C3C838D622}" destId="{26D050C0-5A8D-46D7-A83D-3630541F47CD}" srcOrd="4" destOrd="0" presId="urn:microsoft.com/office/officeart/2005/8/layout/vList2"/>
    <dgm:cxn modelId="{C57861EA-0AB4-4383-9B3C-2C48D9285095}" type="presParOf" srcId="{E9F084D8-6BC8-4301-A867-28C3C838D622}" destId="{149B039C-9D3D-40F5-84FA-D15F3D4BFDB0}" srcOrd="5" destOrd="0" presId="urn:microsoft.com/office/officeart/2005/8/layout/vList2"/>
    <dgm:cxn modelId="{AB56F104-BAE3-476C-990D-B904175C8C2F}" type="presParOf" srcId="{E9F084D8-6BC8-4301-A867-28C3C838D622}" destId="{38F0B23E-3143-47EE-B8C8-6274D2A540C2}" srcOrd="6" destOrd="0" presId="urn:microsoft.com/office/officeart/2005/8/layout/vList2"/>
    <dgm:cxn modelId="{EF784F12-E2B1-4B3D-AB16-0E3D9D1DFBB8}" type="presParOf" srcId="{E9F084D8-6BC8-4301-A867-28C3C838D622}" destId="{8A48F84C-87BA-4C05-87C1-0777139A578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70A3EC-EE7F-40EC-8448-CCBC21BE546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D9AF095A-93FA-4C32-9CA1-96839BBCE936}">
      <dgm:prSet phldrT="[Szöveg]"/>
      <dgm:spPr/>
      <dgm:t>
        <a:bodyPr/>
        <a:lstStyle/>
        <a:p>
          <a:r>
            <a:rPr lang="hu-HU" dirty="0" smtClean="0"/>
            <a:t>Ütemezés</a:t>
          </a:r>
          <a:endParaRPr lang="hu-HU" dirty="0"/>
        </a:p>
      </dgm:t>
    </dgm:pt>
    <dgm:pt modelId="{EE046A23-4B8C-4B3B-9F2B-C3FA14C51E99}" type="parTrans" cxnId="{E5480602-8B35-48C4-BBF2-1BAA2E54DB36}">
      <dgm:prSet/>
      <dgm:spPr/>
      <dgm:t>
        <a:bodyPr/>
        <a:lstStyle/>
        <a:p>
          <a:endParaRPr lang="hu-HU"/>
        </a:p>
      </dgm:t>
    </dgm:pt>
    <dgm:pt modelId="{57EE6C23-6508-43C8-8196-5C59947297BC}" type="sibTrans" cxnId="{E5480602-8B35-48C4-BBF2-1BAA2E54DB36}">
      <dgm:prSet/>
      <dgm:spPr/>
      <dgm:t>
        <a:bodyPr/>
        <a:lstStyle/>
        <a:p>
          <a:endParaRPr lang="hu-HU"/>
        </a:p>
      </dgm:t>
    </dgm:pt>
    <dgm:pt modelId="{0EE72AF2-62A9-4F13-AFCE-654156FCB72B}">
      <dgm:prSet phldrT="[Szöveg]"/>
      <dgm:spPr/>
      <dgm:t>
        <a:bodyPr/>
        <a:lstStyle/>
        <a:p>
          <a:r>
            <a:rPr lang="hu-HU" dirty="0" smtClean="0"/>
            <a:t>Projekt befejezés 3 hónapot NEM meghaladóan késik</a:t>
          </a:r>
          <a:endParaRPr lang="hu-HU" dirty="0"/>
        </a:p>
      </dgm:t>
    </dgm:pt>
    <dgm:pt modelId="{26FF502A-BFFE-4637-A98E-259310D06856}" type="parTrans" cxnId="{69EB52A2-D158-4D36-80D3-891E49068934}">
      <dgm:prSet/>
      <dgm:spPr/>
      <dgm:t>
        <a:bodyPr/>
        <a:lstStyle/>
        <a:p>
          <a:endParaRPr lang="hu-HU"/>
        </a:p>
      </dgm:t>
    </dgm:pt>
    <dgm:pt modelId="{3C9BD009-1ACD-4092-AF14-ECB432A6ECA2}" type="sibTrans" cxnId="{69EB52A2-D158-4D36-80D3-891E49068934}">
      <dgm:prSet/>
      <dgm:spPr/>
      <dgm:t>
        <a:bodyPr/>
        <a:lstStyle/>
        <a:p>
          <a:endParaRPr lang="hu-HU"/>
        </a:p>
      </dgm:t>
    </dgm:pt>
    <dgm:pt modelId="{05831CD0-D3B2-4DE2-8730-D980C1DB73A8}">
      <dgm:prSet phldrT="[Szöveg]"/>
      <dgm:spPr/>
      <dgm:t>
        <a:bodyPr/>
        <a:lstStyle/>
        <a:p>
          <a:r>
            <a:rPr lang="hu-HU" dirty="0" smtClean="0"/>
            <a:t>Műszaki tartalom</a:t>
          </a:r>
          <a:endParaRPr lang="hu-HU" dirty="0"/>
        </a:p>
      </dgm:t>
    </dgm:pt>
    <dgm:pt modelId="{5DB7B0A5-3F06-4822-84B6-A7D0095394D6}" type="parTrans" cxnId="{48045BF8-6E01-4AFF-811B-5AC1C08DEDDF}">
      <dgm:prSet/>
      <dgm:spPr/>
      <dgm:t>
        <a:bodyPr/>
        <a:lstStyle/>
        <a:p>
          <a:endParaRPr lang="hu-HU"/>
        </a:p>
      </dgm:t>
    </dgm:pt>
    <dgm:pt modelId="{E3D0C187-2B27-4743-9E7D-8178148E9C0B}" type="sibTrans" cxnId="{48045BF8-6E01-4AFF-811B-5AC1C08DEDDF}">
      <dgm:prSet/>
      <dgm:spPr/>
      <dgm:t>
        <a:bodyPr/>
        <a:lstStyle/>
        <a:p>
          <a:endParaRPr lang="hu-HU"/>
        </a:p>
      </dgm:t>
    </dgm:pt>
    <dgm:pt modelId="{CE4F2A0B-666E-4608-9A06-52C73618174F}">
      <dgm:prSet phldrT="[Szöveg]"/>
      <dgm:spPr/>
      <dgm:t>
        <a:bodyPr/>
        <a:lstStyle/>
        <a:p>
          <a:r>
            <a:rPr lang="hu-HU" dirty="0" smtClean="0">
              <a:latin typeface="Arial" pitchFamily="34" charset="0"/>
              <a:cs typeface="Arial" pitchFamily="34" charset="0"/>
            </a:rPr>
            <a:t>Kedvezőbb vagy azonos értékű műszaki, szakmai megoldás fog megvalósulni</a:t>
          </a:r>
          <a:endParaRPr lang="hu-HU" dirty="0"/>
        </a:p>
      </dgm:t>
    </dgm:pt>
    <dgm:pt modelId="{E3EB4446-B219-413C-A7BF-47A56543C005}" type="parTrans" cxnId="{9097B149-DE58-46E1-BEE3-2F4DD948A1DD}">
      <dgm:prSet/>
      <dgm:spPr/>
      <dgm:t>
        <a:bodyPr/>
        <a:lstStyle/>
        <a:p>
          <a:endParaRPr lang="hu-HU"/>
        </a:p>
      </dgm:t>
    </dgm:pt>
    <dgm:pt modelId="{A09A6881-46CA-4E55-915D-44958AE83CF4}" type="sibTrans" cxnId="{9097B149-DE58-46E1-BEE3-2F4DD948A1DD}">
      <dgm:prSet/>
      <dgm:spPr/>
      <dgm:t>
        <a:bodyPr/>
        <a:lstStyle/>
        <a:p>
          <a:endParaRPr lang="hu-HU"/>
        </a:p>
      </dgm:t>
    </dgm:pt>
    <dgm:pt modelId="{4F49EF64-30E3-4636-9AE2-4BE38517D36A}">
      <dgm:prSet/>
      <dgm:spPr/>
      <dgm:t>
        <a:bodyPr/>
        <a:lstStyle/>
        <a:p>
          <a:r>
            <a:rPr lang="hu-HU" dirty="0" smtClean="0"/>
            <a:t>Adatváltozás</a:t>
          </a:r>
          <a:endParaRPr lang="hu-HU" dirty="0"/>
        </a:p>
      </dgm:t>
    </dgm:pt>
    <dgm:pt modelId="{08246561-DE10-4D2B-8A00-DEC4ECEA3FA1}" type="parTrans" cxnId="{0B372CD9-E3EB-409A-98D1-83A51FE27F9D}">
      <dgm:prSet/>
      <dgm:spPr/>
      <dgm:t>
        <a:bodyPr/>
        <a:lstStyle/>
        <a:p>
          <a:endParaRPr lang="hu-HU"/>
        </a:p>
      </dgm:t>
    </dgm:pt>
    <dgm:pt modelId="{D547BF5A-B65A-4885-A26C-4931C8ED1E21}" type="sibTrans" cxnId="{0B372CD9-E3EB-409A-98D1-83A51FE27F9D}">
      <dgm:prSet/>
      <dgm:spPr/>
      <dgm:t>
        <a:bodyPr/>
        <a:lstStyle/>
        <a:p>
          <a:endParaRPr lang="hu-HU"/>
        </a:p>
      </dgm:t>
    </dgm:pt>
    <dgm:pt modelId="{6E699A6C-0B11-4334-ABA5-AC365C8B314E}">
      <dgm:prSet/>
      <dgm:spPr/>
      <dgm:t>
        <a:bodyPr/>
        <a:lstStyle/>
        <a:p>
          <a:r>
            <a:rPr lang="hu-HU" dirty="0" smtClean="0"/>
            <a:t>Adminisztratív változások</a:t>
          </a:r>
          <a:endParaRPr lang="hu-HU" dirty="0"/>
        </a:p>
      </dgm:t>
    </dgm:pt>
    <dgm:pt modelId="{BED05614-93D1-4D9F-9CC9-67F969F1721E}" type="parTrans" cxnId="{AE36B62E-7F14-4512-80EA-99B2413A8A9F}">
      <dgm:prSet/>
      <dgm:spPr/>
      <dgm:t>
        <a:bodyPr/>
        <a:lstStyle/>
        <a:p>
          <a:endParaRPr lang="hu-HU"/>
        </a:p>
      </dgm:t>
    </dgm:pt>
    <dgm:pt modelId="{3EDB0AEC-4572-4BFA-B018-DFAED4E501C3}" type="sibTrans" cxnId="{AE36B62E-7F14-4512-80EA-99B2413A8A9F}">
      <dgm:prSet/>
      <dgm:spPr/>
      <dgm:t>
        <a:bodyPr/>
        <a:lstStyle/>
        <a:p>
          <a:endParaRPr lang="hu-HU"/>
        </a:p>
      </dgm:t>
    </dgm:pt>
    <dgm:pt modelId="{8D408340-83D1-4283-B1B8-FC60D6D4AA31}">
      <dgm:prSet phldrT="[Szöveg]"/>
      <dgm:spPr/>
      <dgm:t>
        <a:bodyPr/>
        <a:lstStyle/>
        <a:p>
          <a:r>
            <a:rPr lang="hu-HU" dirty="0" smtClean="0"/>
            <a:t>Támogathatóság feltételeit nem érinti</a:t>
          </a:r>
          <a:endParaRPr lang="hu-HU" dirty="0"/>
        </a:p>
      </dgm:t>
    </dgm:pt>
    <dgm:pt modelId="{640D971B-838C-49EF-870C-D8F745370D6D}" type="parTrans" cxnId="{EDD04508-BA2E-4CB4-83F3-1BCE5F378A69}">
      <dgm:prSet/>
      <dgm:spPr/>
      <dgm:t>
        <a:bodyPr/>
        <a:lstStyle/>
        <a:p>
          <a:endParaRPr lang="hu-HU"/>
        </a:p>
      </dgm:t>
    </dgm:pt>
    <dgm:pt modelId="{13462005-A580-4EFC-A5AB-C35BC57618B1}" type="sibTrans" cxnId="{EDD04508-BA2E-4CB4-83F3-1BCE5F378A69}">
      <dgm:prSet/>
      <dgm:spPr/>
      <dgm:t>
        <a:bodyPr/>
        <a:lstStyle/>
        <a:p>
          <a:endParaRPr lang="hu-HU"/>
        </a:p>
      </dgm:t>
    </dgm:pt>
    <dgm:pt modelId="{E361BE87-8516-4C6A-86F8-3BF111D1CADF}">
      <dgm:prSet phldrT="[Szöveg]"/>
      <dgm:spPr/>
      <dgm:t>
        <a:bodyPr/>
        <a:lstStyle/>
        <a:p>
          <a:r>
            <a:rPr lang="hu-HU" dirty="0" smtClean="0"/>
            <a:t>Mérföldkövek elérése 3 hónapot NEM meghaladóan késik</a:t>
          </a:r>
          <a:endParaRPr lang="hu-HU" dirty="0"/>
        </a:p>
      </dgm:t>
    </dgm:pt>
    <dgm:pt modelId="{9D76451D-1061-4696-AD84-510539AF6F8E}" type="parTrans" cxnId="{D62F0853-42B8-4A3A-934F-3357E1753197}">
      <dgm:prSet/>
      <dgm:spPr/>
      <dgm:t>
        <a:bodyPr/>
        <a:lstStyle/>
        <a:p>
          <a:endParaRPr lang="hu-HU"/>
        </a:p>
      </dgm:t>
    </dgm:pt>
    <dgm:pt modelId="{55180A4E-74B6-4324-9D0B-8C51C7E9A640}" type="sibTrans" cxnId="{D62F0853-42B8-4A3A-934F-3357E1753197}">
      <dgm:prSet/>
      <dgm:spPr/>
      <dgm:t>
        <a:bodyPr/>
        <a:lstStyle/>
        <a:p>
          <a:endParaRPr lang="hu-HU"/>
        </a:p>
      </dgm:t>
    </dgm:pt>
    <dgm:pt modelId="{E9F084D8-6BC8-4301-A867-28C3C838D622}" type="pres">
      <dgm:prSet presAssocID="{3A70A3EC-EE7F-40EC-8448-CCBC21BE54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1D548AC-13A7-4755-9BDF-B3331AA68EED}" type="pres">
      <dgm:prSet presAssocID="{05831CD0-D3B2-4DE2-8730-D980C1DB73A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3F4D6D-2CBF-4EC3-8733-EA58245A2830}" type="pres">
      <dgm:prSet presAssocID="{05831CD0-D3B2-4DE2-8730-D980C1DB73A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EFCA3F3-5115-428B-8D3B-AC910C37710A}" type="pres">
      <dgm:prSet presAssocID="{4F49EF64-30E3-4636-9AE2-4BE38517D36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B64658F-C6E9-437B-A560-C7867E39B239}" type="pres">
      <dgm:prSet presAssocID="{4F49EF64-30E3-4636-9AE2-4BE38517D36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6D050C0-5A8D-46D7-A83D-3630541F47CD}" type="pres">
      <dgm:prSet presAssocID="{D9AF095A-93FA-4C32-9CA1-96839BBCE936}" presName="parentText" presStyleLbl="node1" presStyleIdx="2" presStyleCnt="3" custLinFactNeighborY="-516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9B039C-9D3D-40F5-84FA-D15F3D4BFDB0}" type="pres">
      <dgm:prSet presAssocID="{D9AF095A-93FA-4C32-9CA1-96839BBCE93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B372CD9-E3EB-409A-98D1-83A51FE27F9D}" srcId="{3A70A3EC-EE7F-40EC-8448-CCBC21BE5468}" destId="{4F49EF64-30E3-4636-9AE2-4BE38517D36A}" srcOrd="1" destOrd="0" parTransId="{08246561-DE10-4D2B-8A00-DEC4ECEA3FA1}" sibTransId="{D547BF5A-B65A-4885-A26C-4931C8ED1E21}"/>
    <dgm:cxn modelId="{CFAE38D9-B3AB-43D7-9612-DA885E3C9A78}" type="presOf" srcId="{D9AF095A-93FA-4C32-9CA1-96839BBCE936}" destId="{26D050C0-5A8D-46D7-A83D-3630541F47CD}" srcOrd="0" destOrd="0" presId="urn:microsoft.com/office/officeart/2005/8/layout/vList2"/>
    <dgm:cxn modelId="{D62F0853-42B8-4A3A-934F-3357E1753197}" srcId="{D9AF095A-93FA-4C32-9CA1-96839BBCE936}" destId="{E361BE87-8516-4C6A-86F8-3BF111D1CADF}" srcOrd="1" destOrd="0" parTransId="{9D76451D-1061-4696-AD84-510539AF6F8E}" sibTransId="{55180A4E-74B6-4324-9D0B-8C51C7E9A640}"/>
    <dgm:cxn modelId="{91DF1E77-D0E4-47F8-8C46-7A4A18C5BDEF}" type="presOf" srcId="{8D408340-83D1-4283-B1B8-FC60D6D4AA31}" destId="{553F4D6D-2CBF-4EC3-8733-EA58245A2830}" srcOrd="0" destOrd="1" presId="urn:microsoft.com/office/officeart/2005/8/layout/vList2"/>
    <dgm:cxn modelId="{87C18BA4-7421-43AB-8A54-55883C6E574E}" type="presOf" srcId="{CE4F2A0B-666E-4608-9A06-52C73618174F}" destId="{553F4D6D-2CBF-4EC3-8733-EA58245A2830}" srcOrd="0" destOrd="0" presId="urn:microsoft.com/office/officeart/2005/8/layout/vList2"/>
    <dgm:cxn modelId="{EDD04508-BA2E-4CB4-83F3-1BCE5F378A69}" srcId="{05831CD0-D3B2-4DE2-8730-D980C1DB73A8}" destId="{8D408340-83D1-4283-B1B8-FC60D6D4AA31}" srcOrd="1" destOrd="0" parTransId="{640D971B-838C-49EF-870C-D8F745370D6D}" sibTransId="{13462005-A580-4EFC-A5AB-C35BC57618B1}"/>
    <dgm:cxn modelId="{F032F4C5-0C8A-4CBD-9343-9EC460ED30EA}" type="presOf" srcId="{6E699A6C-0B11-4334-ABA5-AC365C8B314E}" destId="{FB64658F-C6E9-437B-A560-C7867E39B239}" srcOrd="0" destOrd="0" presId="urn:microsoft.com/office/officeart/2005/8/layout/vList2"/>
    <dgm:cxn modelId="{AE36B62E-7F14-4512-80EA-99B2413A8A9F}" srcId="{4F49EF64-30E3-4636-9AE2-4BE38517D36A}" destId="{6E699A6C-0B11-4334-ABA5-AC365C8B314E}" srcOrd="0" destOrd="0" parTransId="{BED05614-93D1-4D9F-9CC9-67F969F1721E}" sibTransId="{3EDB0AEC-4572-4BFA-B018-DFAED4E501C3}"/>
    <dgm:cxn modelId="{69EB52A2-D158-4D36-80D3-891E49068934}" srcId="{D9AF095A-93FA-4C32-9CA1-96839BBCE936}" destId="{0EE72AF2-62A9-4F13-AFCE-654156FCB72B}" srcOrd="0" destOrd="0" parTransId="{26FF502A-BFFE-4637-A98E-259310D06856}" sibTransId="{3C9BD009-1ACD-4092-AF14-ECB432A6ECA2}"/>
    <dgm:cxn modelId="{AE9B9055-702E-4602-8254-333364668BB5}" type="presOf" srcId="{4F49EF64-30E3-4636-9AE2-4BE38517D36A}" destId="{0EFCA3F3-5115-428B-8D3B-AC910C37710A}" srcOrd="0" destOrd="0" presId="urn:microsoft.com/office/officeart/2005/8/layout/vList2"/>
    <dgm:cxn modelId="{48045BF8-6E01-4AFF-811B-5AC1C08DEDDF}" srcId="{3A70A3EC-EE7F-40EC-8448-CCBC21BE5468}" destId="{05831CD0-D3B2-4DE2-8730-D980C1DB73A8}" srcOrd="0" destOrd="0" parTransId="{5DB7B0A5-3F06-4822-84B6-A7D0095394D6}" sibTransId="{E3D0C187-2B27-4743-9E7D-8178148E9C0B}"/>
    <dgm:cxn modelId="{9097B149-DE58-46E1-BEE3-2F4DD948A1DD}" srcId="{05831CD0-D3B2-4DE2-8730-D980C1DB73A8}" destId="{CE4F2A0B-666E-4608-9A06-52C73618174F}" srcOrd="0" destOrd="0" parTransId="{E3EB4446-B219-413C-A7BF-47A56543C005}" sibTransId="{A09A6881-46CA-4E55-915D-44958AE83CF4}"/>
    <dgm:cxn modelId="{234E002C-B6F1-44A7-9895-460C80E30B46}" type="presOf" srcId="{05831CD0-D3B2-4DE2-8730-D980C1DB73A8}" destId="{F1D548AC-13A7-4755-9BDF-B3331AA68EED}" srcOrd="0" destOrd="0" presId="urn:microsoft.com/office/officeart/2005/8/layout/vList2"/>
    <dgm:cxn modelId="{E5480602-8B35-48C4-BBF2-1BAA2E54DB36}" srcId="{3A70A3EC-EE7F-40EC-8448-CCBC21BE5468}" destId="{D9AF095A-93FA-4C32-9CA1-96839BBCE936}" srcOrd="2" destOrd="0" parTransId="{EE046A23-4B8C-4B3B-9F2B-C3FA14C51E99}" sibTransId="{57EE6C23-6508-43C8-8196-5C59947297BC}"/>
    <dgm:cxn modelId="{5FEE9DCA-122B-476B-B900-D5BB9A5BBCC6}" type="presOf" srcId="{0EE72AF2-62A9-4F13-AFCE-654156FCB72B}" destId="{149B039C-9D3D-40F5-84FA-D15F3D4BFDB0}" srcOrd="0" destOrd="0" presId="urn:microsoft.com/office/officeart/2005/8/layout/vList2"/>
    <dgm:cxn modelId="{509624C2-4371-4BBE-A58D-BF0666B31159}" type="presOf" srcId="{3A70A3EC-EE7F-40EC-8448-CCBC21BE5468}" destId="{E9F084D8-6BC8-4301-A867-28C3C838D622}" srcOrd="0" destOrd="0" presId="urn:microsoft.com/office/officeart/2005/8/layout/vList2"/>
    <dgm:cxn modelId="{12DAAB55-3AF8-4BFC-AF52-1F44D96D7A72}" type="presOf" srcId="{E361BE87-8516-4C6A-86F8-3BF111D1CADF}" destId="{149B039C-9D3D-40F5-84FA-D15F3D4BFDB0}" srcOrd="0" destOrd="1" presId="urn:microsoft.com/office/officeart/2005/8/layout/vList2"/>
    <dgm:cxn modelId="{6BD10313-F403-492E-98DC-49C4ADA92956}" type="presParOf" srcId="{E9F084D8-6BC8-4301-A867-28C3C838D622}" destId="{F1D548AC-13A7-4755-9BDF-B3331AA68EED}" srcOrd="0" destOrd="0" presId="urn:microsoft.com/office/officeart/2005/8/layout/vList2"/>
    <dgm:cxn modelId="{9782A1B0-8C6C-4CEE-9BDD-6473C7B18C51}" type="presParOf" srcId="{E9F084D8-6BC8-4301-A867-28C3C838D622}" destId="{553F4D6D-2CBF-4EC3-8733-EA58245A2830}" srcOrd="1" destOrd="0" presId="urn:microsoft.com/office/officeart/2005/8/layout/vList2"/>
    <dgm:cxn modelId="{CC21372A-B83D-4BE4-BEC4-13398C49F774}" type="presParOf" srcId="{E9F084D8-6BC8-4301-A867-28C3C838D622}" destId="{0EFCA3F3-5115-428B-8D3B-AC910C37710A}" srcOrd="2" destOrd="0" presId="urn:microsoft.com/office/officeart/2005/8/layout/vList2"/>
    <dgm:cxn modelId="{640551CD-99C1-4FB2-87B7-34FD473477E8}" type="presParOf" srcId="{E9F084D8-6BC8-4301-A867-28C3C838D622}" destId="{FB64658F-C6E9-437B-A560-C7867E39B239}" srcOrd="3" destOrd="0" presId="urn:microsoft.com/office/officeart/2005/8/layout/vList2"/>
    <dgm:cxn modelId="{0850C7B1-CB32-42CF-A58A-210BFF89D7A6}" type="presParOf" srcId="{E9F084D8-6BC8-4301-A867-28C3C838D622}" destId="{26D050C0-5A8D-46D7-A83D-3630541F47CD}" srcOrd="4" destOrd="0" presId="urn:microsoft.com/office/officeart/2005/8/layout/vList2"/>
    <dgm:cxn modelId="{43A7E4C2-1B81-4644-9F27-CB325FDFAF9D}" type="presParOf" srcId="{E9F084D8-6BC8-4301-A867-28C3C838D622}" destId="{149B039C-9D3D-40F5-84FA-D15F3D4BFDB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80EAC2-2474-4DCB-A0FF-08F75B67462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87AB23BE-14B8-4BDE-A10A-596A36C59D54}">
      <dgm:prSet phldrT="[Szöveg]"/>
      <dgm:spPr/>
      <dgm:t>
        <a:bodyPr/>
        <a:lstStyle/>
        <a:p>
          <a:r>
            <a:rPr lang="hu-HU" dirty="0" smtClean="0"/>
            <a:t>A projekt alapvető célja megváltozik</a:t>
          </a:r>
          <a:endParaRPr lang="hu-HU" dirty="0"/>
        </a:p>
      </dgm:t>
    </dgm:pt>
    <dgm:pt modelId="{E6DEB6FD-2742-4230-84C7-1A3EE841F4D5}" type="parTrans" cxnId="{2EFDC9F0-8504-4D90-9707-213FB78A4BAE}">
      <dgm:prSet/>
      <dgm:spPr/>
      <dgm:t>
        <a:bodyPr/>
        <a:lstStyle/>
        <a:p>
          <a:endParaRPr lang="hu-HU"/>
        </a:p>
      </dgm:t>
    </dgm:pt>
    <dgm:pt modelId="{4D2395E9-BB51-4775-97CF-C2035B910AC7}" type="sibTrans" cxnId="{2EFDC9F0-8504-4D90-9707-213FB78A4BAE}">
      <dgm:prSet/>
      <dgm:spPr/>
      <dgm:t>
        <a:bodyPr/>
        <a:lstStyle/>
        <a:p>
          <a:endParaRPr lang="hu-HU"/>
        </a:p>
      </dgm:t>
    </dgm:pt>
    <dgm:pt modelId="{F09BF8FE-31B4-46F2-B273-3157F7F5614A}">
      <dgm:prSet phldrT="[Szöveg]"/>
      <dgm:spPr/>
      <dgm:t>
        <a:bodyPr/>
        <a:lstStyle/>
        <a:p>
          <a:r>
            <a:rPr lang="hu-HU" dirty="0" smtClean="0"/>
            <a:t>A módosított feltételekkel a projekt nem nyert volna támogatást</a:t>
          </a:r>
          <a:endParaRPr lang="hu-HU" dirty="0"/>
        </a:p>
      </dgm:t>
    </dgm:pt>
    <dgm:pt modelId="{215B0295-C27A-4351-8DDB-540DB6BB3C16}" type="parTrans" cxnId="{A64B64F0-3ED8-452A-A13F-59D0328E9EC2}">
      <dgm:prSet/>
      <dgm:spPr/>
      <dgm:t>
        <a:bodyPr/>
        <a:lstStyle/>
        <a:p>
          <a:endParaRPr lang="hu-HU"/>
        </a:p>
      </dgm:t>
    </dgm:pt>
    <dgm:pt modelId="{6B4F6A3D-4995-4304-9DD4-74B27119CAD1}" type="sibTrans" cxnId="{A64B64F0-3ED8-452A-A13F-59D0328E9EC2}">
      <dgm:prSet/>
      <dgm:spPr/>
      <dgm:t>
        <a:bodyPr/>
        <a:lstStyle/>
        <a:p>
          <a:endParaRPr lang="hu-HU"/>
        </a:p>
      </dgm:t>
    </dgm:pt>
    <dgm:pt modelId="{E214C48C-4195-4149-B049-0A8874CEF657}">
      <dgm:prSet phldrT="[Szöveg]"/>
      <dgm:spPr/>
      <dgm:t>
        <a:bodyPr/>
        <a:lstStyle/>
        <a:p>
          <a:r>
            <a:rPr lang="hu-HU" dirty="0" smtClean="0"/>
            <a:t>Többlettámogatás nem igényelhető</a:t>
          </a:r>
          <a:endParaRPr lang="hu-HU" dirty="0"/>
        </a:p>
      </dgm:t>
    </dgm:pt>
    <dgm:pt modelId="{03F834A4-6EB1-4C4F-A492-49F7955F9609}" type="parTrans" cxnId="{6CA63B54-15C7-4180-8BE6-9598301C7F6F}">
      <dgm:prSet/>
      <dgm:spPr/>
      <dgm:t>
        <a:bodyPr/>
        <a:lstStyle/>
        <a:p>
          <a:endParaRPr lang="hu-HU"/>
        </a:p>
      </dgm:t>
    </dgm:pt>
    <dgm:pt modelId="{5EF9EE95-B766-4573-A74F-13D1C99374FA}" type="sibTrans" cxnId="{6CA63B54-15C7-4180-8BE6-9598301C7F6F}">
      <dgm:prSet/>
      <dgm:spPr/>
      <dgm:t>
        <a:bodyPr/>
        <a:lstStyle/>
        <a:p>
          <a:endParaRPr lang="hu-HU"/>
        </a:p>
      </dgm:t>
    </dgm:pt>
    <dgm:pt modelId="{00F19B3D-E6BE-44ED-A76D-E69B1A80776A}">
      <dgm:prSet/>
      <dgm:spPr/>
      <dgm:t>
        <a:bodyPr/>
        <a:lstStyle/>
        <a:p>
          <a:r>
            <a:rPr lang="hu-HU" dirty="0" smtClean="0"/>
            <a:t>Előre látható, tervezhető módosítás kizárólag észszerűsítés esetén</a:t>
          </a:r>
          <a:endParaRPr lang="hu-HU" dirty="0"/>
        </a:p>
      </dgm:t>
    </dgm:pt>
    <dgm:pt modelId="{CC6B2CA6-54AF-4037-B8AF-EDEE0DA20E4E}" type="parTrans" cxnId="{AEDF9EFE-B855-4D8B-B6C0-06FBDF8C2FE1}">
      <dgm:prSet/>
      <dgm:spPr/>
      <dgm:t>
        <a:bodyPr/>
        <a:lstStyle/>
        <a:p>
          <a:endParaRPr lang="hu-HU"/>
        </a:p>
      </dgm:t>
    </dgm:pt>
    <dgm:pt modelId="{F8ACE114-C1F1-46F0-931A-266F799A468F}" type="sibTrans" cxnId="{AEDF9EFE-B855-4D8B-B6C0-06FBDF8C2FE1}">
      <dgm:prSet/>
      <dgm:spPr/>
      <dgm:t>
        <a:bodyPr/>
        <a:lstStyle/>
        <a:p>
          <a:endParaRPr lang="hu-HU"/>
        </a:p>
      </dgm:t>
    </dgm:pt>
    <dgm:pt modelId="{239ACD2E-E742-4469-B749-FE71A64D120C}">
      <dgm:prSet/>
      <dgm:spPr/>
      <dgm:t>
        <a:bodyPr/>
        <a:lstStyle/>
        <a:p>
          <a:r>
            <a:rPr lang="hu-HU" dirty="0" smtClean="0"/>
            <a:t>Kedvezőtlen módosítás a támogatási összeg csökkentésével támogatható</a:t>
          </a:r>
          <a:endParaRPr lang="hu-HU" dirty="0"/>
        </a:p>
      </dgm:t>
    </dgm:pt>
    <dgm:pt modelId="{E758ED1A-753D-472B-896A-87DA383B1519}" type="parTrans" cxnId="{63C7395B-0DA3-4612-BABB-784CD4CED265}">
      <dgm:prSet/>
      <dgm:spPr/>
      <dgm:t>
        <a:bodyPr/>
        <a:lstStyle/>
        <a:p>
          <a:endParaRPr lang="hu-HU"/>
        </a:p>
      </dgm:t>
    </dgm:pt>
    <dgm:pt modelId="{5C6272C3-EFCA-40B8-938A-B9C00CD2EB6E}" type="sibTrans" cxnId="{63C7395B-0DA3-4612-BABB-784CD4CED265}">
      <dgm:prSet/>
      <dgm:spPr/>
      <dgm:t>
        <a:bodyPr/>
        <a:lstStyle/>
        <a:p>
          <a:endParaRPr lang="hu-HU"/>
        </a:p>
      </dgm:t>
    </dgm:pt>
    <dgm:pt modelId="{6061BDEF-C691-4C49-B756-E3EED62614B3}">
      <dgm:prSet/>
      <dgm:spPr/>
      <dgm:t>
        <a:bodyPr/>
        <a:lstStyle/>
        <a:p>
          <a:r>
            <a:rPr lang="hu-HU" dirty="0" smtClean="0"/>
            <a:t>A fizikai befejezés a felhívásban meghatározott utolsó dátumig tolható</a:t>
          </a:r>
          <a:endParaRPr lang="hu-HU" dirty="0"/>
        </a:p>
      </dgm:t>
    </dgm:pt>
    <dgm:pt modelId="{D544D63F-1F24-436A-AB9F-6962696E02CF}" type="parTrans" cxnId="{4BD1C2EC-D9E7-49D3-B8A6-9AC899C43FC2}">
      <dgm:prSet/>
      <dgm:spPr/>
      <dgm:t>
        <a:bodyPr/>
        <a:lstStyle/>
        <a:p>
          <a:endParaRPr lang="hu-HU"/>
        </a:p>
      </dgm:t>
    </dgm:pt>
    <dgm:pt modelId="{F8125273-C098-49E1-9DCE-1B9E20B06CAF}" type="sibTrans" cxnId="{4BD1C2EC-D9E7-49D3-B8A6-9AC899C43FC2}">
      <dgm:prSet/>
      <dgm:spPr/>
      <dgm:t>
        <a:bodyPr/>
        <a:lstStyle/>
        <a:p>
          <a:endParaRPr lang="hu-HU"/>
        </a:p>
      </dgm:t>
    </dgm:pt>
    <dgm:pt modelId="{258C94EE-D233-4BDF-AEC8-E81B916BF706}" type="pres">
      <dgm:prSet presAssocID="{4F80EAC2-2474-4DCB-A0FF-08F75B67462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E6340A0-B9BD-456E-8F0E-EEFBDE3041BB}" type="pres">
      <dgm:prSet presAssocID="{87AB23BE-14B8-4BDE-A10A-596A36C59D54}" presName="parentLin" presStyleCnt="0"/>
      <dgm:spPr/>
      <dgm:t>
        <a:bodyPr/>
        <a:lstStyle/>
        <a:p>
          <a:endParaRPr lang="hu-HU"/>
        </a:p>
      </dgm:t>
    </dgm:pt>
    <dgm:pt modelId="{17A52B3B-0CC9-4ACD-8155-7137ED5F9621}" type="pres">
      <dgm:prSet presAssocID="{87AB23BE-14B8-4BDE-A10A-596A36C59D54}" presName="parentLeftMargin" presStyleLbl="node1" presStyleIdx="0" presStyleCnt="6"/>
      <dgm:spPr/>
      <dgm:t>
        <a:bodyPr/>
        <a:lstStyle/>
        <a:p>
          <a:endParaRPr lang="hu-HU"/>
        </a:p>
      </dgm:t>
    </dgm:pt>
    <dgm:pt modelId="{1039F08D-EB6E-4A9B-A037-014EB4380B26}" type="pres">
      <dgm:prSet presAssocID="{87AB23BE-14B8-4BDE-A10A-596A36C59D5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0444AC4-F931-4873-A940-9025572D3FA5}" type="pres">
      <dgm:prSet presAssocID="{87AB23BE-14B8-4BDE-A10A-596A36C59D54}" presName="negativeSpace" presStyleCnt="0"/>
      <dgm:spPr/>
      <dgm:t>
        <a:bodyPr/>
        <a:lstStyle/>
        <a:p>
          <a:endParaRPr lang="hu-HU"/>
        </a:p>
      </dgm:t>
    </dgm:pt>
    <dgm:pt modelId="{676FE995-B013-4073-A3D3-C4F6A6E737D1}" type="pres">
      <dgm:prSet presAssocID="{87AB23BE-14B8-4BDE-A10A-596A36C59D54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38ADC79-46DE-44CA-913D-8F460CB4134E}" type="pres">
      <dgm:prSet presAssocID="{4D2395E9-BB51-4775-97CF-C2035B910AC7}" presName="spaceBetweenRectangles" presStyleCnt="0"/>
      <dgm:spPr/>
      <dgm:t>
        <a:bodyPr/>
        <a:lstStyle/>
        <a:p>
          <a:endParaRPr lang="hu-HU"/>
        </a:p>
      </dgm:t>
    </dgm:pt>
    <dgm:pt modelId="{5DC9E9C5-4FD2-444F-BC90-CB18EA2B9A12}" type="pres">
      <dgm:prSet presAssocID="{F09BF8FE-31B4-46F2-B273-3157F7F5614A}" presName="parentLin" presStyleCnt="0"/>
      <dgm:spPr/>
      <dgm:t>
        <a:bodyPr/>
        <a:lstStyle/>
        <a:p>
          <a:endParaRPr lang="hu-HU"/>
        </a:p>
      </dgm:t>
    </dgm:pt>
    <dgm:pt modelId="{0D1CBFBA-8903-4CC5-8274-22D70BAF398D}" type="pres">
      <dgm:prSet presAssocID="{F09BF8FE-31B4-46F2-B273-3157F7F5614A}" presName="parentLeftMargin" presStyleLbl="node1" presStyleIdx="0" presStyleCnt="6"/>
      <dgm:spPr/>
      <dgm:t>
        <a:bodyPr/>
        <a:lstStyle/>
        <a:p>
          <a:endParaRPr lang="hu-HU"/>
        </a:p>
      </dgm:t>
    </dgm:pt>
    <dgm:pt modelId="{1989C778-88B0-4F43-AE5C-C9B7B58C8C8C}" type="pres">
      <dgm:prSet presAssocID="{F09BF8FE-31B4-46F2-B273-3157F7F5614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17C8F6-6CBF-4B55-A293-2DC17B9D3208}" type="pres">
      <dgm:prSet presAssocID="{F09BF8FE-31B4-46F2-B273-3157F7F5614A}" presName="negativeSpace" presStyleCnt="0"/>
      <dgm:spPr/>
      <dgm:t>
        <a:bodyPr/>
        <a:lstStyle/>
        <a:p>
          <a:endParaRPr lang="hu-HU"/>
        </a:p>
      </dgm:t>
    </dgm:pt>
    <dgm:pt modelId="{F4BEB92B-2B5C-4D14-81B3-CAE0A488C6AA}" type="pres">
      <dgm:prSet presAssocID="{F09BF8FE-31B4-46F2-B273-3157F7F5614A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3C204ED-2B38-4307-A057-92FE4FA67AEA}" type="pres">
      <dgm:prSet presAssocID="{6B4F6A3D-4995-4304-9DD4-74B27119CAD1}" presName="spaceBetweenRectangles" presStyleCnt="0"/>
      <dgm:spPr/>
      <dgm:t>
        <a:bodyPr/>
        <a:lstStyle/>
        <a:p>
          <a:endParaRPr lang="hu-HU"/>
        </a:p>
      </dgm:t>
    </dgm:pt>
    <dgm:pt modelId="{58C01DED-DD33-4DE8-B648-DC54316B1D96}" type="pres">
      <dgm:prSet presAssocID="{E214C48C-4195-4149-B049-0A8874CEF657}" presName="parentLin" presStyleCnt="0"/>
      <dgm:spPr/>
      <dgm:t>
        <a:bodyPr/>
        <a:lstStyle/>
        <a:p>
          <a:endParaRPr lang="hu-HU"/>
        </a:p>
      </dgm:t>
    </dgm:pt>
    <dgm:pt modelId="{F193DDBF-C488-4A55-9A7A-22869F8D3E2C}" type="pres">
      <dgm:prSet presAssocID="{E214C48C-4195-4149-B049-0A8874CEF657}" presName="parentLeftMargin" presStyleLbl="node1" presStyleIdx="1" presStyleCnt="6"/>
      <dgm:spPr/>
      <dgm:t>
        <a:bodyPr/>
        <a:lstStyle/>
        <a:p>
          <a:endParaRPr lang="hu-HU"/>
        </a:p>
      </dgm:t>
    </dgm:pt>
    <dgm:pt modelId="{C9991B66-FA15-4B44-BB91-35D7CFBBEDA9}" type="pres">
      <dgm:prSet presAssocID="{E214C48C-4195-4149-B049-0A8874CEF65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CBF4D9-6EB6-4758-A9CE-5CAF3BB09C5C}" type="pres">
      <dgm:prSet presAssocID="{E214C48C-4195-4149-B049-0A8874CEF657}" presName="negativeSpace" presStyleCnt="0"/>
      <dgm:spPr/>
      <dgm:t>
        <a:bodyPr/>
        <a:lstStyle/>
        <a:p>
          <a:endParaRPr lang="hu-HU"/>
        </a:p>
      </dgm:t>
    </dgm:pt>
    <dgm:pt modelId="{05960538-DED0-4346-AF1A-22ACFB5FC463}" type="pres">
      <dgm:prSet presAssocID="{E214C48C-4195-4149-B049-0A8874CEF657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C6A4588-E25B-4DFF-A605-F6C6692B9DD8}" type="pres">
      <dgm:prSet presAssocID="{5EF9EE95-B766-4573-A74F-13D1C99374FA}" presName="spaceBetweenRectangles" presStyleCnt="0"/>
      <dgm:spPr/>
      <dgm:t>
        <a:bodyPr/>
        <a:lstStyle/>
        <a:p>
          <a:endParaRPr lang="hu-HU"/>
        </a:p>
      </dgm:t>
    </dgm:pt>
    <dgm:pt modelId="{4FE702FE-C4E2-47E1-A8FF-C6AC7D356E49}" type="pres">
      <dgm:prSet presAssocID="{00F19B3D-E6BE-44ED-A76D-E69B1A80776A}" presName="parentLin" presStyleCnt="0"/>
      <dgm:spPr/>
      <dgm:t>
        <a:bodyPr/>
        <a:lstStyle/>
        <a:p>
          <a:endParaRPr lang="hu-HU"/>
        </a:p>
      </dgm:t>
    </dgm:pt>
    <dgm:pt modelId="{D1D1FE84-6925-4EEF-9C77-B08BE22A0696}" type="pres">
      <dgm:prSet presAssocID="{00F19B3D-E6BE-44ED-A76D-E69B1A80776A}" presName="parentLeftMargin" presStyleLbl="node1" presStyleIdx="2" presStyleCnt="6"/>
      <dgm:spPr/>
      <dgm:t>
        <a:bodyPr/>
        <a:lstStyle/>
        <a:p>
          <a:endParaRPr lang="hu-HU"/>
        </a:p>
      </dgm:t>
    </dgm:pt>
    <dgm:pt modelId="{AC2621BB-6693-4AA5-9C13-52ABDDA0ADC8}" type="pres">
      <dgm:prSet presAssocID="{00F19B3D-E6BE-44ED-A76D-E69B1A80776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E5C2E18-DDB4-4162-8EBC-513BC3A94230}" type="pres">
      <dgm:prSet presAssocID="{00F19B3D-E6BE-44ED-A76D-E69B1A80776A}" presName="negativeSpace" presStyleCnt="0"/>
      <dgm:spPr/>
      <dgm:t>
        <a:bodyPr/>
        <a:lstStyle/>
        <a:p>
          <a:endParaRPr lang="hu-HU"/>
        </a:p>
      </dgm:t>
    </dgm:pt>
    <dgm:pt modelId="{32829CEE-ED60-4581-9FF4-4CB526081A12}" type="pres">
      <dgm:prSet presAssocID="{00F19B3D-E6BE-44ED-A76D-E69B1A80776A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F79B22-30F6-4224-8403-7A1705F3D775}" type="pres">
      <dgm:prSet presAssocID="{F8ACE114-C1F1-46F0-931A-266F799A468F}" presName="spaceBetweenRectangles" presStyleCnt="0"/>
      <dgm:spPr/>
      <dgm:t>
        <a:bodyPr/>
        <a:lstStyle/>
        <a:p>
          <a:endParaRPr lang="hu-HU"/>
        </a:p>
      </dgm:t>
    </dgm:pt>
    <dgm:pt modelId="{5DABA9B7-0122-4610-BC40-67A2832FC5D0}" type="pres">
      <dgm:prSet presAssocID="{239ACD2E-E742-4469-B749-FE71A64D120C}" presName="parentLin" presStyleCnt="0"/>
      <dgm:spPr/>
      <dgm:t>
        <a:bodyPr/>
        <a:lstStyle/>
        <a:p>
          <a:endParaRPr lang="hu-HU"/>
        </a:p>
      </dgm:t>
    </dgm:pt>
    <dgm:pt modelId="{4F94A3FF-2015-4783-A306-EDAB093A56C9}" type="pres">
      <dgm:prSet presAssocID="{239ACD2E-E742-4469-B749-FE71A64D120C}" presName="parentLeftMargin" presStyleLbl="node1" presStyleIdx="3" presStyleCnt="6"/>
      <dgm:spPr/>
      <dgm:t>
        <a:bodyPr/>
        <a:lstStyle/>
        <a:p>
          <a:endParaRPr lang="hu-HU"/>
        </a:p>
      </dgm:t>
    </dgm:pt>
    <dgm:pt modelId="{2B86FDBD-A949-4912-9E7F-829F433E8C44}" type="pres">
      <dgm:prSet presAssocID="{239ACD2E-E742-4469-B749-FE71A64D120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AE4E475-B6B4-42BA-85B2-72F659AD6E92}" type="pres">
      <dgm:prSet presAssocID="{239ACD2E-E742-4469-B749-FE71A64D120C}" presName="negativeSpace" presStyleCnt="0"/>
      <dgm:spPr/>
      <dgm:t>
        <a:bodyPr/>
        <a:lstStyle/>
        <a:p>
          <a:endParaRPr lang="hu-HU"/>
        </a:p>
      </dgm:t>
    </dgm:pt>
    <dgm:pt modelId="{5E3EFFE2-BD7C-4484-A260-BFD975F4F948}" type="pres">
      <dgm:prSet presAssocID="{239ACD2E-E742-4469-B749-FE71A64D120C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68B36DA-C5F0-48C3-AD57-7B2995368F94}" type="pres">
      <dgm:prSet presAssocID="{5C6272C3-EFCA-40B8-938A-B9C00CD2EB6E}" presName="spaceBetweenRectangles" presStyleCnt="0"/>
      <dgm:spPr/>
      <dgm:t>
        <a:bodyPr/>
        <a:lstStyle/>
        <a:p>
          <a:endParaRPr lang="hu-HU"/>
        </a:p>
      </dgm:t>
    </dgm:pt>
    <dgm:pt modelId="{25F23790-BFAC-4428-87F6-65AC56ACA0C0}" type="pres">
      <dgm:prSet presAssocID="{6061BDEF-C691-4C49-B756-E3EED62614B3}" presName="parentLin" presStyleCnt="0"/>
      <dgm:spPr/>
      <dgm:t>
        <a:bodyPr/>
        <a:lstStyle/>
        <a:p>
          <a:endParaRPr lang="hu-HU"/>
        </a:p>
      </dgm:t>
    </dgm:pt>
    <dgm:pt modelId="{5FC0ECBE-5D91-4422-B5C7-3C8D62A1928B}" type="pres">
      <dgm:prSet presAssocID="{6061BDEF-C691-4C49-B756-E3EED62614B3}" presName="parentLeftMargin" presStyleLbl="node1" presStyleIdx="4" presStyleCnt="6"/>
      <dgm:spPr/>
      <dgm:t>
        <a:bodyPr/>
        <a:lstStyle/>
        <a:p>
          <a:endParaRPr lang="hu-HU"/>
        </a:p>
      </dgm:t>
    </dgm:pt>
    <dgm:pt modelId="{32B705B5-0D7F-457D-A547-9FDC9F704417}" type="pres">
      <dgm:prSet presAssocID="{6061BDEF-C691-4C49-B756-E3EED62614B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B0E14A6-88E2-41CC-835E-E199D2B58929}" type="pres">
      <dgm:prSet presAssocID="{6061BDEF-C691-4C49-B756-E3EED62614B3}" presName="negativeSpace" presStyleCnt="0"/>
      <dgm:spPr/>
      <dgm:t>
        <a:bodyPr/>
        <a:lstStyle/>
        <a:p>
          <a:endParaRPr lang="hu-HU"/>
        </a:p>
      </dgm:t>
    </dgm:pt>
    <dgm:pt modelId="{08F65352-6D8E-441E-8603-47C2F2FD3B23}" type="pres">
      <dgm:prSet presAssocID="{6061BDEF-C691-4C49-B756-E3EED62614B3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4C53749-7C5A-41C3-B7ED-78DA38406DD6}" type="presOf" srcId="{239ACD2E-E742-4469-B749-FE71A64D120C}" destId="{2B86FDBD-A949-4912-9E7F-829F433E8C44}" srcOrd="1" destOrd="0" presId="urn:microsoft.com/office/officeart/2005/8/layout/list1"/>
    <dgm:cxn modelId="{980C57BE-7E94-4C3F-A2CB-161FED6E7CFC}" type="presOf" srcId="{00F19B3D-E6BE-44ED-A76D-E69B1A80776A}" destId="{AC2621BB-6693-4AA5-9C13-52ABDDA0ADC8}" srcOrd="1" destOrd="0" presId="urn:microsoft.com/office/officeart/2005/8/layout/list1"/>
    <dgm:cxn modelId="{63C7395B-0DA3-4612-BABB-784CD4CED265}" srcId="{4F80EAC2-2474-4DCB-A0FF-08F75B674629}" destId="{239ACD2E-E742-4469-B749-FE71A64D120C}" srcOrd="4" destOrd="0" parTransId="{E758ED1A-753D-472B-896A-87DA383B1519}" sibTransId="{5C6272C3-EFCA-40B8-938A-B9C00CD2EB6E}"/>
    <dgm:cxn modelId="{A8949AA8-2AA2-4234-86E0-72EB52025093}" type="presOf" srcId="{6061BDEF-C691-4C49-B756-E3EED62614B3}" destId="{32B705B5-0D7F-457D-A547-9FDC9F704417}" srcOrd="1" destOrd="0" presId="urn:microsoft.com/office/officeart/2005/8/layout/list1"/>
    <dgm:cxn modelId="{6CA63B54-15C7-4180-8BE6-9598301C7F6F}" srcId="{4F80EAC2-2474-4DCB-A0FF-08F75B674629}" destId="{E214C48C-4195-4149-B049-0A8874CEF657}" srcOrd="2" destOrd="0" parTransId="{03F834A4-6EB1-4C4F-A492-49F7955F9609}" sibTransId="{5EF9EE95-B766-4573-A74F-13D1C99374FA}"/>
    <dgm:cxn modelId="{1BA18EA4-9B36-4A3D-868C-24710832D2F4}" type="presOf" srcId="{87AB23BE-14B8-4BDE-A10A-596A36C59D54}" destId="{17A52B3B-0CC9-4ACD-8155-7137ED5F9621}" srcOrd="0" destOrd="0" presId="urn:microsoft.com/office/officeart/2005/8/layout/list1"/>
    <dgm:cxn modelId="{89C1B141-1FA4-4FF1-B33F-9B2FAD6AAC9B}" type="presOf" srcId="{E214C48C-4195-4149-B049-0A8874CEF657}" destId="{C9991B66-FA15-4B44-BB91-35D7CFBBEDA9}" srcOrd="1" destOrd="0" presId="urn:microsoft.com/office/officeart/2005/8/layout/list1"/>
    <dgm:cxn modelId="{FE26BC15-DD21-4EA3-870F-FAB568B1A166}" type="presOf" srcId="{239ACD2E-E742-4469-B749-FE71A64D120C}" destId="{4F94A3FF-2015-4783-A306-EDAB093A56C9}" srcOrd="0" destOrd="0" presId="urn:microsoft.com/office/officeart/2005/8/layout/list1"/>
    <dgm:cxn modelId="{1A38E42B-7599-402E-A47C-ABC16E65C6D1}" type="presOf" srcId="{87AB23BE-14B8-4BDE-A10A-596A36C59D54}" destId="{1039F08D-EB6E-4A9B-A037-014EB4380B26}" srcOrd="1" destOrd="0" presId="urn:microsoft.com/office/officeart/2005/8/layout/list1"/>
    <dgm:cxn modelId="{2EFDC9F0-8504-4D90-9707-213FB78A4BAE}" srcId="{4F80EAC2-2474-4DCB-A0FF-08F75B674629}" destId="{87AB23BE-14B8-4BDE-A10A-596A36C59D54}" srcOrd="0" destOrd="0" parTransId="{E6DEB6FD-2742-4230-84C7-1A3EE841F4D5}" sibTransId="{4D2395E9-BB51-4775-97CF-C2035B910AC7}"/>
    <dgm:cxn modelId="{3C6A13F3-9CE3-4B2E-8410-6F070782BC1D}" type="presOf" srcId="{F09BF8FE-31B4-46F2-B273-3157F7F5614A}" destId="{1989C778-88B0-4F43-AE5C-C9B7B58C8C8C}" srcOrd="1" destOrd="0" presId="urn:microsoft.com/office/officeart/2005/8/layout/list1"/>
    <dgm:cxn modelId="{E48C60A4-7C69-480F-9033-8F4F562527CA}" type="presOf" srcId="{00F19B3D-E6BE-44ED-A76D-E69B1A80776A}" destId="{D1D1FE84-6925-4EEF-9C77-B08BE22A0696}" srcOrd="0" destOrd="0" presId="urn:microsoft.com/office/officeart/2005/8/layout/list1"/>
    <dgm:cxn modelId="{30A765A0-8140-42C8-9CF3-9BEB764DFE87}" type="presOf" srcId="{E214C48C-4195-4149-B049-0A8874CEF657}" destId="{F193DDBF-C488-4A55-9A7A-22869F8D3E2C}" srcOrd="0" destOrd="0" presId="urn:microsoft.com/office/officeart/2005/8/layout/list1"/>
    <dgm:cxn modelId="{A64B64F0-3ED8-452A-A13F-59D0328E9EC2}" srcId="{4F80EAC2-2474-4DCB-A0FF-08F75B674629}" destId="{F09BF8FE-31B4-46F2-B273-3157F7F5614A}" srcOrd="1" destOrd="0" parTransId="{215B0295-C27A-4351-8DDB-540DB6BB3C16}" sibTransId="{6B4F6A3D-4995-4304-9DD4-74B27119CAD1}"/>
    <dgm:cxn modelId="{A453253B-9FEC-435D-9C90-A127AB03436E}" type="presOf" srcId="{F09BF8FE-31B4-46F2-B273-3157F7F5614A}" destId="{0D1CBFBA-8903-4CC5-8274-22D70BAF398D}" srcOrd="0" destOrd="0" presId="urn:microsoft.com/office/officeart/2005/8/layout/list1"/>
    <dgm:cxn modelId="{AEDF9EFE-B855-4D8B-B6C0-06FBDF8C2FE1}" srcId="{4F80EAC2-2474-4DCB-A0FF-08F75B674629}" destId="{00F19B3D-E6BE-44ED-A76D-E69B1A80776A}" srcOrd="3" destOrd="0" parTransId="{CC6B2CA6-54AF-4037-B8AF-EDEE0DA20E4E}" sibTransId="{F8ACE114-C1F1-46F0-931A-266F799A468F}"/>
    <dgm:cxn modelId="{BE36F42D-1768-4C91-88F6-FB68B4466447}" type="presOf" srcId="{6061BDEF-C691-4C49-B756-E3EED62614B3}" destId="{5FC0ECBE-5D91-4422-B5C7-3C8D62A1928B}" srcOrd="0" destOrd="0" presId="urn:microsoft.com/office/officeart/2005/8/layout/list1"/>
    <dgm:cxn modelId="{4BD1C2EC-D9E7-49D3-B8A6-9AC899C43FC2}" srcId="{4F80EAC2-2474-4DCB-A0FF-08F75B674629}" destId="{6061BDEF-C691-4C49-B756-E3EED62614B3}" srcOrd="5" destOrd="0" parTransId="{D544D63F-1F24-436A-AB9F-6962696E02CF}" sibTransId="{F8125273-C098-49E1-9DCE-1B9E20B06CAF}"/>
    <dgm:cxn modelId="{BD0EB6C4-7D16-4DDF-8ED6-D6B7433D4366}" type="presOf" srcId="{4F80EAC2-2474-4DCB-A0FF-08F75B674629}" destId="{258C94EE-D233-4BDF-AEC8-E81B916BF706}" srcOrd="0" destOrd="0" presId="urn:microsoft.com/office/officeart/2005/8/layout/list1"/>
    <dgm:cxn modelId="{1A4A9FA1-AC87-4E0A-8993-692E08632094}" type="presParOf" srcId="{258C94EE-D233-4BDF-AEC8-E81B916BF706}" destId="{5E6340A0-B9BD-456E-8F0E-EEFBDE3041BB}" srcOrd="0" destOrd="0" presId="urn:microsoft.com/office/officeart/2005/8/layout/list1"/>
    <dgm:cxn modelId="{36E67C4B-7BAE-4346-8E9A-0F255862B2F2}" type="presParOf" srcId="{5E6340A0-B9BD-456E-8F0E-EEFBDE3041BB}" destId="{17A52B3B-0CC9-4ACD-8155-7137ED5F9621}" srcOrd="0" destOrd="0" presId="urn:microsoft.com/office/officeart/2005/8/layout/list1"/>
    <dgm:cxn modelId="{96B67654-53A8-492B-8CE3-06B0837529C9}" type="presParOf" srcId="{5E6340A0-B9BD-456E-8F0E-EEFBDE3041BB}" destId="{1039F08D-EB6E-4A9B-A037-014EB4380B26}" srcOrd="1" destOrd="0" presId="urn:microsoft.com/office/officeart/2005/8/layout/list1"/>
    <dgm:cxn modelId="{9EFEB7B3-DDF3-42BF-97CF-F16A9B523276}" type="presParOf" srcId="{258C94EE-D233-4BDF-AEC8-E81B916BF706}" destId="{80444AC4-F931-4873-A940-9025572D3FA5}" srcOrd="1" destOrd="0" presId="urn:microsoft.com/office/officeart/2005/8/layout/list1"/>
    <dgm:cxn modelId="{A21F4BB1-4AFA-4A9C-B8A9-100055ADC362}" type="presParOf" srcId="{258C94EE-D233-4BDF-AEC8-E81B916BF706}" destId="{676FE995-B013-4073-A3D3-C4F6A6E737D1}" srcOrd="2" destOrd="0" presId="urn:microsoft.com/office/officeart/2005/8/layout/list1"/>
    <dgm:cxn modelId="{0AC700B5-83B5-4219-82F5-ED35C10BD8C2}" type="presParOf" srcId="{258C94EE-D233-4BDF-AEC8-E81B916BF706}" destId="{738ADC79-46DE-44CA-913D-8F460CB4134E}" srcOrd="3" destOrd="0" presId="urn:microsoft.com/office/officeart/2005/8/layout/list1"/>
    <dgm:cxn modelId="{6DCCF8C7-583D-4CE5-A14B-93D800910A8A}" type="presParOf" srcId="{258C94EE-D233-4BDF-AEC8-E81B916BF706}" destId="{5DC9E9C5-4FD2-444F-BC90-CB18EA2B9A12}" srcOrd="4" destOrd="0" presId="urn:microsoft.com/office/officeart/2005/8/layout/list1"/>
    <dgm:cxn modelId="{730A9C30-5E6F-47DF-BA52-BE8EB461FF6B}" type="presParOf" srcId="{5DC9E9C5-4FD2-444F-BC90-CB18EA2B9A12}" destId="{0D1CBFBA-8903-4CC5-8274-22D70BAF398D}" srcOrd="0" destOrd="0" presId="urn:microsoft.com/office/officeart/2005/8/layout/list1"/>
    <dgm:cxn modelId="{EB469177-B6BE-45A9-BF8E-D04C7917E5EC}" type="presParOf" srcId="{5DC9E9C5-4FD2-444F-BC90-CB18EA2B9A12}" destId="{1989C778-88B0-4F43-AE5C-C9B7B58C8C8C}" srcOrd="1" destOrd="0" presId="urn:microsoft.com/office/officeart/2005/8/layout/list1"/>
    <dgm:cxn modelId="{7BCD2EAC-432C-49D3-B9B5-EF6E33865DAD}" type="presParOf" srcId="{258C94EE-D233-4BDF-AEC8-E81B916BF706}" destId="{B317C8F6-6CBF-4B55-A293-2DC17B9D3208}" srcOrd="5" destOrd="0" presId="urn:microsoft.com/office/officeart/2005/8/layout/list1"/>
    <dgm:cxn modelId="{1B742929-96F7-4BE9-81A2-F698D5DD5A26}" type="presParOf" srcId="{258C94EE-D233-4BDF-AEC8-E81B916BF706}" destId="{F4BEB92B-2B5C-4D14-81B3-CAE0A488C6AA}" srcOrd="6" destOrd="0" presId="urn:microsoft.com/office/officeart/2005/8/layout/list1"/>
    <dgm:cxn modelId="{50DBAF1E-60E7-40C1-A7CD-AFA88C3006A3}" type="presParOf" srcId="{258C94EE-D233-4BDF-AEC8-E81B916BF706}" destId="{93C204ED-2B38-4307-A057-92FE4FA67AEA}" srcOrd="7" destOrd="0" presId="urn:microsoft.com/office/officeart/2005/8/layout/list1"/>
    <dgm:cxn modelId="{F7DED8FC-BBB2-4633-9B21-C89C269A9876}" type="presParOf" srcId="{258C94EE-D233-4BDF-AEC8-E81B916BF706}" destId="{58C01DED-DD33-4DE8-B648-DC54316B1D96}" srcOrd="8" destOrd="0" presId="urn:microsoft.com/office/officeart/2005/8/layout/list1"/>
    <dgm:cxn modelId="{D55F4C44-009F-491B-AB47-432A733CE0F2}" type="presParOf" srcId="{58C01DED-DD33-4DE8-B648-DC54316B1D96}" destId="{F193DDBF-C488-4A55-9A7A-22869F8D3E2C}" srcOrd="0" destOrd="0" presId="urn:microsoft.com/office/officeart/2005/8/layout/list1"/>
    <dgm:cxn modelId="{2CDD905A-468E-42A2-B281-061C0E026C61}" type="presParOf" srcId="{58C01DED-DD33-4DE8-B648-DC54316B1D96}" destId="{C9991B66-FA15-4B44-BB91-35D7CFBBEDA9}" srcOrd="1" destOrd="0" presId="urn:microsoft.com/office/officeart/2005/8/layout/list1"/>
    <dgm:cxn modelId="{70E60631-4F46-42C9-BDE7-3DE09C97F1CC}" type="presParOf" srcId="{258C94EE-D233-4BDF-AEC8-E81B916BF706}" destId="{C1CBF4D9-6EB6-4758-A9CE-5CAF3BB09C5C}" srcOrd="9" destOrd="0" presId="urn:microsoft.com/office/officeart/2005/8/layout/list1"/>
    <dgm:cxn modelId="{654366BD-1A8D-45EF-9421-BA6F9966B591}" type="presParOf" srcId="{258C94EE-D233-4BDF-AEC8-E81B916BF706}" destId="{05960538-DED0-4346-AF1A-22ACFB5FC463}" srcOrd="10" destOrd="0" presId="urn:microsoft.com/office/officeart/2005/8/layout/list1"/>
    <dgm:cxn modelId="{19A42965-D2C1-42FF-BAE4-F1A308BEA4A1}" type="presParOf" srcId="{258C94EE-D233-4BDF-AEC8-E81B916BF706}" destId="{3C6A4588-E25B-4DFF-A605-F6C6692B9DD8}" srcOrd="11" destOrd="0" presId="urn:microsoft.com/office/officeart/2005/8/layout/list1"/>
    <dgm:cxn modelId="{574A271A-B2AF-42E7-B1F5-EC074261AD78}" type="presParOf" srcId="{258C94EE-D233-4BDF-AEC8-E81B916BF706}" destId="{4FE702FE-C4E2-47E1-A8FF-C6AC7D356E49}" srcOrd="12" destOrd="0" presId="urn:microsoft.com/office/officeart/2005/8/layout/list1"/>
    <dgm:cxn modelId="{48B0A086-0499-4FB4-BD40-89FA72850E53}" type="presParOf" srcId="{4FE702FE-C4E2-47E1-A8FF-C6AC7D356E49}" destId="{D1D1FE84-6925-4EEF-9C77-B08BE22A0696}" srcOrd="0" destOrd="0" presId="urn:microsoft.com/office/officeart/2005/8/layout/list1"/>
    <dgm:cxn modelId="{C7D422BF-535E-49DE-A39A-DD633D577633}" type="presParOf" srcId="{4FE702FE-C4E2-47E1-A8FF-C6AC7D356E49}" destId="{AC2621BB-6693-4AA5-9C13-52ABDDA0ADC8}" srcOrd="1" destOrd="0" presId="urn:microsoft.com/office/officeart/2005/8/layout/list1"/>
    <dgm:cxn modelId="{432ED691-9033-44F6-8CAA-FDACB2C3CD4D}" type="presParOf" srcId="{258C94EE-D233-4BDF-AEC8-E81B916BF706}" destId="{6E5C2E18-DDB4-4162-8EBC-513BC3A94230}" srcOrd="13" destOrd="0" presId="urn:microsoft.com/office/officeart/2005/8/layout/list1"/>
    <dgm:cxn modelId="{D7022113-B4C2-48A5-98A9-CFE9350D0626}" type="presParOf" srcId="{258C94EE-D233-4BDF-AEC8-E81B916BF706}" destId="{32829CEE-ED60-4581-9FF4-4CB526081A12}" srcOrd="14" destOrd="0" presId="urn:microsoft.com/office/officeart/2005/8/layout/list1"/>
    <dgm:cxn modelId="{BF657D3E-BED2-48D7-837B-365B7B974D08}" type="presParOf" srcId="{258C94EE-D233-4BDF-AEC8-E81B916BF706}" destId="{43F79B22-30F6-4224-8403-7A1705F3D775}" srcOrd="15" destOrd="0" presId="urn:microsoft.com/office/officeart/2005/8/layout/list1"/>
    <dgm:cxn modelId="{28281C8D-9DDD-4C1E-8522-D18958EB02FD}" type="presParOf" srcId="{258C94EE-D233-4BDF-AEC8-E81B916BF706}" destId="{5DABA9B7-0122-4610-BC40-67A2832FC5D0}" srcOrd="16" destOrd="0" presId="urn:microsoft.com/office/officeart/2005/8/layout/list1"/>
    <dgm:cxn modelId="{84E7ABDA-C37B-4DCA-9FF0-A913D94BD599}" type="presParOf" srcId="{5DABA9B7-0122-4610-BC40-67A2832FC5D0}" destId="{4F94A3FF-2015-4783-A306-EDAB093A56C9}" srcOrd="0" destOrd="0" presId="urn:microsoft.com/office/officeart/2005/8/layout/list1"/>
    <dgm:cxn modelId="{E3C712AE-E9F0-4EF7-BCF8-E78D4E83156E}" type="presParOf" srcId="{5DABA9B7-0122-4610-BC40-67A2832FC5D0}" destId="{2B86FDBD-A949-4912-9E7F-829F433E8C44}" srcOrd="1" destOrd="0" presId="urn:microsoft.com/office/officeart/2005/8/layout/list1"/>
    <dgm:cxn modelId="{7CE5D76F-B672-4462-BD0D-FBCC3B31529B}" type="presParOf" srcId="{258C94EE-D233-4BDF-AEC8-E81B916BF706}" destId="{8AE4E475-B6B4-42BA-85B2-72F659AD6E92}" srcOrd="17" destOrd="0" presId="urn:microsoft.com/office/officeart/2005/8/layout/list1"/>
    <dgm:cxn modelId="{7354340C-08E1-40B6-A93C-3F2C48C3C963}" type="presParOf" srcId="{258C94EE-D233-4BDF-AEC8-E81B916BF706}" destId="{5E3EFFE2-BD7C-4484-A260-BFD975F4F948}" srcOrd="18" destOrd="0" presId="urn:microsoft.com/office/officeart/2005/8/layout/list1"/>
    <dgm:cxn modelId="{7744CCE9-6BC5-45BD-BC4E-C6E352FB8553}" type="presParOf" srcId="{258C94EE-D233-4BDF-AEC8-E81B916BF706}" destId="{268B36DA-C5F0-48C3-AD57-7B2995368F94}" srcOrd="19" destOrd="0" presId="urn:microsoft.com/office/officeart/2005/8/layout/list1"/>
    <dgm:cxn modelId="{C69CFD3B-03C2-4542-8FD7-628F8C046563}" type="presParOf" srcId="{258C94EE-D233-4BDF-AEC8-E81B916BF706}" destId="{25F23790-BFAC-4428-87F6-65AC56ACA0C0}" srcOrd="20" destOrd="0" presId="urn:microsoft.com/office/officeart/2005/8/layout/list1"/>
    <dgm:cxn modelId="{B13222CF-83C9-40D2-A943-5BEFF9856DC5}" type="presParOf" srcId="{25F23790-BFAC-4428-87F6-65AC56ACA0C0}" destId="{5FC0ECBE-5D91-4422-B5C7-3C8D62A1928B}" srcOrd="0" destOrd="0" presId="urn:microsoft.com/office/officeart/2005/8/layout/list1"/>
    <dgm:cxn modelId="{A8A85D8D-0135-40FD-9BF3-94677603F88F}" type="presParOf" srcId="{25F23790-BFAC-4428-87F6-65AC56ACA0C0}" destId="{32B705B5-0D7F-457D-A547-9FDC9F704417}" srcOrd="1" destOrd="0" presId="urn:microsoft.com/office/officeart/2005/8/layout/list1"/>
    <dgm:cxn modelId="{BDF7DF5E-596A-4B4C-A17A-12D73BA232EB}" type="presParOf" srcId="{258C94EE-D233-4BDF-AEC8-E81B916BF706}" destId="{4B0E14A6-88E2-41CC-835E-E199D2B58929}" srcOrd="21" destOrd="0" presId="urn:microsoft.com/office/officeart/2005/8/layout/list1"/>
    <dgm:cxn modelId="{4F7ED3EE-41AB-44A3-9380-ECA38E2CB0F8}" type="presParOf" srcId="{258C94EE-D233-4BDF-AEC8-E81B916BF706}" destId="{08F65352-6D8E-441E-8603-47C2F2FD3B2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CD282A-1949-4E87-B617-FD40874FAD6A}" type="doc">
      <dgm:prSet loTypeId="urn:microsoft.com/office/officeart/2005/8/layout/chevron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01D1444-CDD6-4C9E-8B46-9C70B5506FFA}">
      <dgm:prSet phldrT="[Szöveg]"/>
      <dgm:spPr/>
      <dgm:t>
        <a:bodyPr/>
        <a:lstStyle/>
        <a:p>
          <a:r>
            <a:rPr lang="hu-HU" dirty="0" smtClean="0"/>
            <a:t>Ki követi el </a:t>
          </a:r>
          <a:endParaRPr lang="hu-HU" dirty="0"/>
        </a:p>
      </dgm:t>
    </dgm:pt>
    <dgm:pt modelId="{DE7053DD-A2F1-48ED-8BBB-05BF8B59CAF4}" type="parTrans" cxnId="{8155E571-9E14-424D-8BC4-B6756DCC9DC7}">
      <dgm:prSet/>
      <dgm:spPr/>
      <dgm:t>
        <a:bodyPr/>
        <a:lstStyle/>
        <a:p>
          <a:endParaRPr lang="hu-HU"/>
        </a:p>
      </dgm:t>
    </dgm:pt>
    <dgm:pt modelId="{11A271D6-23EE-4226-B09A-6F850BA44E54}" type="sibTrans" cxnId="{8155E571-9E14-424D-8BC4-B6756DCC9DC7}">
      <dgm:prSet/>
      <dgm:spPr/>
      <dgm:t>
        <a:bodyPr/>
        <a:lstStyle/>
        <a:p>
          <a:endParaRPr lang="hu-HU"/>
        </a:p>
      </dgm:t>
    </dgm:pt>
    <dgm:pt modelId="{6D46EB36-3C9A-4C56-AFB2-CCBA6B8418A8}">
      <dgm:prSet phldrT="[Szöveg]"/>
      <dgm:spPr/>
      <dgm:t>
        <a:bodyPr/>
        <a:lstStyle/>
        <a:p>
          <a:r>
            <a:rPr lang="hu-HU" dirty="0" smtClean="0"/>
            <a:t>A szabálytalansági eljárás során az Irányító Hatóság a szabálytalanságot a </a:t>
          </a:r>
          <a:r>
            <a:rPr lang="hu-HU" b="1" dirty="0" smtClean="0"/>
            <a:t>kedvezményezettre</a:t>
          </a:r>
          <a:r>
            <a:rPr lang="hu-HU" dirty="0" smtClean="0"/>
            <a:t> vonatkozóan állapítja meg akkor is, ha annak alapjául más személy vagy szervezet tevékenysége vagy mulasztása szolgált. (pl.: jogelőd, közbeszerzési lebonyolító, ügyvéd) A szabálytalanság megállapításával összefüggésben megállapított intézkedések a kedvezményezettet terhelik. </a:t>
          </a:r>
          <a:endParaRPr lang="hu-HU" dirty="0"/>
        </a:p>
      </dgm:t>
    </dgm:pt>
    <dgm:pt modelId="{E5B75F1D-6B5C-47FF-BABD-23300F5C929E}" type="parTrans" cxnId="{C9A198A2-B2C8-4030-A9B2-5E7C2DA69529}">
      <dgm:prSet/>
      <dgm:spPr/>
      <dgm:t>
        <a:bodyPr/>
        <a:lstStyle/>
        <a:p>
          <a:endParaRPr lang="hu-HU"/>
        </a:p>
      </dgm:t>
    </dgm:pt>
    <dgm:pt modelId="{3BA076DA-E333-486B-A599-41FF1F7C37D6}" type="sibTrans" cxnId="{C9A198A2-B2C8-4030-A9B2-5E7C2DA69529}">
      <dgm:prSet/>
      <dgm:spPr/>
      <dgm:t>
        <a:bodyPr/>
        <a:lstStyle/>
        <a:p>
          <a:endParaRPr lang="hu-HU"/>
        </a:p>
      </dgm:t>
    </dgm:pt>
    <dgm:pt modelId="{F65406A5-2AA1-4404-9882-165BD880CBE9}">
      <dgm:prSet phldrT="[Szöveg]"/>
      <dgm:spPr/>
      <dgm:t>
        <a:bodyPr/>
        <a:lstStyle/>
        <a:p>
          <a:r>
            <a:rPr lang="hu-HU" dirty="0" smtClean="0"/>
            <a:t>Mikortól állapítható meg </a:t>
          </a:r>
          <a:endParaRPr lang="hu-HU" dirty="0"/>
        </a:p>
      </dgm:t>
    </dgm:pt>
    <dgm:pt modelId="{8FD8AA9C-4ABE-49AA-A956-65E26409B128}" type="parTrans" cxnId="{BEE1C279-D5DC-4AEE-9C2C-E1D6E3A21F19}">
      <dgm:prSet/>
      <dgm:spPr/>
      <dgm:t>
        <a:bodyPr/>
        <a:lstStyle/>
        <a:p>
          <a:endParaRPr lang="hu-HU"/>
        </a:p>
      </dgm:t>
    </dgm:pt>
    <dgm:pt modelId="{16588EF4-D699-4A12-814B-E97E84ABFEA1}" type="sibTrans" cxnId="{BEE1C279-D5DC-4AEE-9C2C-E1D6E3A21F19}">
      <dgm:prSet/>
      <dgm:spPr/>
      <dgm:t>
        <a:bodyPr/>
        <a:lstStyle/>
        <a:p>
          <a:endParaRPr lang="hu-HU"/>
        </a:p>
      </dgm:t>
    </dgm:pt>
    <dgm:pt modelId="{C6736D14-2AE5-4E0F-B24C-F52BA0871FF8}">
      <dgm:prSet phldrT="[Szöveg]"/>
      <dgm:spPr/>
      <dgm:t>
        <a:bodyPr/>
        <a:lstStyle/>
        <a:p>
          <a:r>
            <a:rPr lang="hu-HU" dirty="0" smtClean="0"/>
            <a:t>Szabálytalansági eljárás megindítására, szabálytalanság megállapítására kizárólag a </a:t>
          </a:r>
          <a:r>
            <a:rPr lang="hu-HU" b="1" dirty="0" smtClean="0"/>
            <a:t>támogatási szerződés megkötését, illetve a támogatói okirat kiállítását követően </a:t>
          </a:r>
          <a:r>
            <a:rPr lang="hu-HU" dirty="0" smtClean="0"/>
            <a:t>kerülhet sor. </a:t>
          </a:r>
          <a:endParaRPr lang="hu-HU" b="1" dirty="0"/>
        </a:p>
      </dgm:t>
    </dgm:pt>
    <dgm:pt modelId="{22DA9112-6EFD-4C26-90EF-F065FFE64505}" type="parTrans" cxnId="{25DE9568-5DF7-460E-8243-246000F0C73D}">
      <dgm:prSet/>
      <dgm:spPr/>
      <dgm:t>
        <a:bodyPr/>
        <a:lstStyle/>
        <a:p>
          <a:endParaRPr lang="hu-HU"/>
        </a:p>
      </dgm:t>
    </dgm:pt>
    <dgm:pt modelId="{0A7CEB01-DFEC-469C-907C-81C456B5323F}" type="sibTrans" cxnId="{25DE9568-5DF7-460E-8243-246000F0C73D}">
      <dgm:prSet/>
      <dgm:spPr/>
      <dgm:t>
        <a:bodyPr/>
        <a:lstStyle/>
        <a:p>
          <a:endParaRPr lang="hu-HU"/>
        </a:p>
      </dgm:t>
    </dgm:pt>
    <dgm:pt modelId="{CB2B3427-3A17-464D-A0C4-9782149F556C}">
      <dgm:prSet phldrT="[Szöveg]"/>
      <dgm:spPr/>
      <dgm:t>
        <a:bodyPr/>
        <a:lstStyle/>
        <a:p>
          <a:r>
            <a:rPr lang="hu-HU" dirty="0" smtClean="0"/>
            <a:t>Hogyan </a:t>
          </a:r>
          <a:r>
            <a:rPr lang="hu-HU" smtClean="0"/>
            <a:t>követi el </a:t>
          </a:r>
          <a:endParaRPr lang="hu-HU" dirty="0"/>
        </a:p>
      </dgm:t>
    </dgm:pt>
    <dgm:pt modelId="{9C50BBC2-2E21-426F-BD5F-011FD6D55F04}" type="parTrans" cxnId="{1BA91226-46E5-41D3-8D72-510FBD5F985B}">
      <dgm:prSet/>
      <dgm:spPr/>
      <dgm:t>
        <a:bodyPr/>
        <a:lstStyle/>
        <a:p>
          <a:endParaRPr lang="hu-HU"/>
        </a:p>
      </dgm:t>
    </dgm:pt>
    <dgm:pt modelId="{B2798D3E-4A2A-49E4-A9ED-03CDFEDF26AF}" type="sibTrans" cxnId="{1BA91226-46E5-41D3-8D72-510FBD5F985B}">
      <dgm:prSet/>
      <dgm:spPr/>
      <dgm:t>
        <a:bodyPr/>
        <a:lstStyle/>
        <a:p>
          <a:endParaRPr lang="hu-HU"/>
        </a:p>
      </dgm:t>
    </dgm:pt>
    <dgm:pt modelId="{5C117F77-2175-4CC2-97E8-E265CBE52DC7}">
      <dgm:prSet phldrT="[Szöveg]"/>
      <dgm:spPr/>
      <dgm:t>
        <a:bodyPr/>
        <a:lstStyle/>
        <a:p>
          <a:r>
            <a:rPr lang="hu-HU" b="1" dirty="0" smtClean="0"/>
            <a:t>Közösségi jog valamely rendelkezésének</a:t>
          </a:r>
          <a:r>
            <a:rPr lang="hu-HU" dirty="0" smtClean="0"/>
            <a:t> egy gazdasági megvalósító /szereplő cselekedetéből vagy mulasztásából adódó bármiféle </a:t>
          </a:r>
          <a:r>
            <a:rPr lang="hu-HU" b="1" dirty="0" smtClean="0"/>
            <a:t>megsértése</a:t>
          </a:r>
          <a:r>
            <a:rPr lang="hu-HU" dirty="0" smtClean="0"/>
            <a:t>, valamint a nemzeti jogszabályok, továbbá </a:t>
          </a:r>
          <a:r>
            <a:rPr lang="hu-HU" b="1" dirty="0" smtClean="0"/>
            <a:t>a támogatási szerződésben</a:t>
          </a:r>
          <a:r>
            <a:rPr lang="hu-HU" dirty="0" smtClean="0"/>
            <a:t> a felek által vállalt </a:t>
          </a:r>
          <a:r>
            <a:rPr lang="hu-HU" b="1" dirty="0" smtClean="0"/>
            <a:t>kötelezettségek</a:t>
          </a:r>
          <a:r>
            <a:rPr lang="hu-HU" dirty="0" smtClean="0"/>
            <a:t> </a:t>
          </a:r>
          <a:r>
            <a:rPr lang="hu-HU" b="1" dirty="0" smtClean="0"/>
            <a:t>megsértése.</a:t>
          </a:r>
          <a:endParaRPr lang="hu-HU" b="1" dirty="0"/>
        </a:p>
      </dgm:t>
    </dgm:pt>
    <dgm:pt modelId="{52BC47F5-3B57-47DB-901B-E510DE3607F3}" type="parTrans" cxnId="{F5309D9B-45D0-4883-A06A-EE2616B1E694}">
      <dgm:prSet/>
      <dgm:spPr/>
      <dgm:t>
        <a:bodyPr/>
        <a:lstStyle/>
        <a:p>
          <a:endParaRPr lang="hu-HU"/>
        </a:p>
      </dgm:t>
    </dgm:pt>
    <dgm:pt modelId="{7074B881-E9C9-4586-A772-2B96F7F2B867}" type="sibTrans" cxnId="{F5309D9B-45D0-4883-A06A-EE2616B1E694}">
      <dgm:prSet/>
      <dgm:spPr/>
      <dgm:t>
        <a:bodyPr/>
        <a:lstStyle/>
        <a:p>
          <a:endParaRPr lang="hu-HU"/>
        </a:p>
      </dgm:t>
    </dgm:pt>
    <dgm:pt modelId="{B1C07AA4-A4C1-459E-8926-503D43FCCE7E}">
      <dgm:prSet phldrT="[Szöveg]"/>
      <dgm:spPr/>
      <dgm:t>
        <a:bodyPr/>
        <a:lstStyle/>
        <a:p>
          <a:r>
            <a:rPr lang="hu-HU" dirty="0" smtClean="0"/>
            <a:t>Mit okoz ezzel</a:t>
          </a:r>
          <a:endParaRPr lang="hu-HU" dirty="0"/>
        </a:p>
      </dgm:t>
    </dgm:pt>
    <dgm:pt modelId="{CC040298-F728-42F7-9A03-BD30FC833254}" type="parTrans" cxnId="{6868D1FF-38D0-45F9-9B71-92094C1BA5BB}">
      <dgm:prSet/>
      <dgm:spPr/>
      <dgm:t>
        <a:bodyPr/>
        <a:lstStyle/>
        <a:p>
          <a:endParaRPr lang="hu-HU"/>
        </a:p>
      </dgm:t>
    </dgm:pt>
    <dgm:pt modelId="{83798998-03D1-4BD6-BF2B-7D23FFA4E20F}" type="sibTrans" cxnId="{6868D1FF-38D0-45F9-9B71-92094C1BA5BB}">
      <dgm:prSet/>
      <dgm:spPr/>
      <dgm:t>
        <a:bodyPr/>
        <a:lstStyle/>
        <a:p>
          <a:endParaRPr lang="hu-HU"/>
        </a:p>
      </dgm:t>
    </dgm:pt>
    <dgm:pt modelId="{293B0DF8-5DA3-4D96-982E-6599987A67BA}">
      <dgm:prSet/>
      <dgm:spPr/>
      <dgm:t>
        <a:bodyPr/>
        <a:lstStyle/>
        <a:p>
          <a:r>
            <a:rPr lang="hu-HU" dirty="0" smtClean="0"/>
            <a:t>Az Európai Unió általános költségvetését az általános költségvetésre rótt indokolatlan költség formájában sérti vagy sértheti, Magyarország </a:t>
          </a:r>
          <a:r>
            <a:rPr lang="hu-HU" b="1" dirty="0" smtClean="0"/>
            <a:t>pénzügyi érdekei sérülnek, illetve sérülhetnek</a:t>
          </a:r>
          <a:r>
            <a:rPr lang="hu-HU" dirty="0" smtClean="0"/>
            <a:t>.</a:t>
          </a:r>
          <a:endParaRPr lang="hu-HU" dirty="0"/>
        </a:p>
      </dgm:t>
    </dgm:pt>
    <dgm:pt modelId="{FA599F40-4227-4BFA-894E-3D87C6C87E34}" type="parTrans" cxnId="{430B5DA5-DF09-449C-AC75-D690A13AE065}">
      <dgm:prSet/>
      <dgm:spPr/>
      <dgm:t>
        <a:bodyPr/>
        <a:lstStyle/>
        <a:p>
          <a:endParaRPr lang="hu-HU"/>
        </a:p>
      </dgm:t>
    </dgm:pt>
    <dgm:pt modelId="{1E076E43-F441-4F2C-A58F-8EB4E8419B93}" type="sibTrans" cxnId="{430B5DA5-DF09-449C-AC75-D690A13AE065}">
      <dgm:prSet/>
      <dgm:spPr/>
      <dgm:t>
        <a:bodyPr/>
        <a:lstStyle/>
        <a:p>
          <a:endParaRPr lang="hu-HU"/>
        </a:p>
      </dgm:t>
    </dgm:pt>
    <dgm:pt modelId="{CAAC3C19-793C-47FA-B3FA-5013ECD74DD9}" type="pres">
      <dgm:prSet presAssocID="{67CD282A-1949-4E87-B617-FD40874FAD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435FEC8-4998-4E88-8C61-27AC9D52ADEA}" type="pres">
      <dgm:prSet presAssocID="{001D1444-CDD6-4C9E-8B46-9C70B5506FFA}" presName="composite" presStyleCnt="0"/>
      <dgm:spPr/>
    </dgm:pt>
    <dgm:pt modelId="{71413A05-1BDA-4DF2-9436-25C87F8565B4}" type="pres">
      <dgm:prSet presAssocID="{001D1444-CDD6-4C9E-8B46-9C70B5506FFA}" presName="parentText" presStyleLbl="alignNode1" presStyleIdx="0" presStyleCnt="4" custScaleX="100000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8A3BEFC-5030-4AE3-B539-6BFBC87F4FE3}" type="pres">
      <dgm:prSet presAssocID="{001D1444-CDD6-4C9E-8B46-9C70B5506FF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19CDD5D-30B8-48AD-AE6C-E873384B5292}" type="pres">
      <dgm:prSet presAssocID="{11A271D6-23EE-4226-B09A-6F850BA44E54}" presName="sp" presStyleCnt="0"/>
      <dgm:spPr/>
    </dgm:pt>
    <dgm:pt modelId="{9DF443A2-801F-4A0E-AEA9-A1EE66CB5E81}" type="pres">
      <dgm:prSet presAssocID="{F65406A5-2AA1-4404-9882-165BD880CBE9}" presName="composite" presStyleCnt="0"/>
      <dgm:spPr/>
    </dgm:pt>
    <dgm:pt modelId="{7F16AF71-7073-4038-9766-F20613C07CD5}" type="pres">
      <dgm:prSet presAssocID="{F65406A5-2AA1-4404-9882-165BD880CBE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545F75F-0207-4495-A00F-13F28B85D00F}" type="pres">
      <dgm:prSet presAssocID="{F65406A5-2AA1-4404-9882-165BD880CBE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1E2D9F-969A-46AE-BDBA-8C9E5BD5F7A9}" type="pres">
      <dgm:prSet presAssocID="{16588EF4-D699-4A12-814B-E97E84ABFEA1}" presName="sp" presStyleCnt="0"/>
      <dgm:spPr/>
    </dgm:pt>
    <dgm:pt modelId="{4AA70794-59F7-4B16-8E0E-FBF31321952D}" type="pres">
      <dgm:prSet presAssocID="{CB2B3427-3A17-464D-A0C4-9782149F556C}" presName="composite" presStyleCnt="0"/>
      <dgm:spPr/>
    </dgm:pt>
    <dgm:pt modelId="{236DF8A3-3B24-467C-815E-D106C68540A4}" type="pres">
      <dgm:prSet presAssocID="{CB2B3427-3A17-464D-A0C4-9782149F556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25965BE-5341-4423-905A-23BB6CD7CF09}" type="pres">
      <dgm:prSet presAssocID="{CB2B3427-3A17-464D-A0C4-9782149F556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97EEB2B-C68A-48E5-87E6-0A7C4363EE18}" type="pres">
      <dgm:prSet presAssocID="{B2798D3E-4A2A-49E4-A9ED-03CDFEDF26AF}" presName="sp" presStyleCnt="0"/>
      <dgm:spPr/>
    </dgm:pt>
    <dgm:pt modelId="{C1D21C3F-695F-4C53-A45A-737C6BCC159D}" type="pres">
      <dgm:prSet presAssocID="{B1C07AA4-A4C1-459E-8926-503D43FCCE7E}" presName="composite" presStyleCnt="0"/>
      <dgm:spPr/>
    </dgm:pt>
    <dgm:pt modelId="{E3BF6B60-4087-4EF4-89BC-959794551C73}" type="pres">
      <dgm:prSet presAssocID="{B1C07AA4-A4C1-459E-8926-503D43FCCE7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DFFEE77-1532-4A2E-AF1B-77C28D821863}" type="pres">
      <dgm:prSet presAssocID="{B1C07AA4-A4C1-459E-8926-503D43FCCE7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777C02C-6AD4-433E-AF04-0BF719D83E3B}" type="presOf" srcId="{67CD282A-1949-4E87-B617-FD40874FAD6A}" destId="{CAAC3C19-793C-47FA-B3FA-5013ECD74DD9}" srcOrd="0" destOrd="0" presId="urn:microsoft.com/office/officeart/2005/8/layout/chevron2"/>
    <dgm:cxn modelId="{430B5DA5-DF09-449C-AC75-D690A13AE065}" srcId="{B1C07AA4-A4C1-459E-8926-503D43FCCE7E}" destId="{293B0DF8-5DA3-4D96-982E-6599987A67BA}" srcOrd="0" destOrd="0" parTransId="{FA599F40-4227-4BFA-894E-3D87C6C87E34}" sibTransId="{1E076E43-F441-4F2C-A58F-8EB4E8419B93}"/>
    <dgm:cxn modelId="{F70738D7-C67E-4870-BAB5-1D62EE4B119A}" type="presOf" srcId="{F65406A5-2AA1-4404-9882-165BD880CBE9}" destId="{7F16AF71-7073-4038-9766-F20613C07CD5}" srcOrd="0" destOrd="0" presId="urn:microsoft.com/office/officeart/2005/8/layout/chevron2"/>
    <dgm:cxn modelId="{898FB348-E635-4E6D-AD4E-472C1ED4D036}" type="presOf" srcId="{001D1444-CDD6-4C9E-8B46-9C70B5506FFA}" destId="{71413A05-1BDA-4DF2-9436-25C87F8565B4}" srcOrd="0" destOrd="0" presId="urn:microsoft.com/office/officeart/2005/8/layout/chevron2"/>
    <dgm:cxn modelId="{F5309D9B-45D0-4883-A06A-EE2616B1E694}" srcId="{CB2B3427-3A17-464D-A0C4-9782149F556C}" destId="{5C117F77-2175-4CC2-97E8-E265CBE52DC7}" srcOrd="0" destOrd="0" parTransId="{52BC47F5-3B57-47DB-901B-E510DE3607F3}" sibTransId="{7074B881-E9C9-4586-A772-2B96F7F2B867}"/>
    <dgm:cxn modelId="{25DE9568-5DF7-460E-8243-246000F0C73D}" srcId="{F65406A5-2AA1-4404-9882-165BD880CBE9}" destId="{C6736D14-2AE5-4E0F-B24C-F52BA0871FF8}" srcOrd="0" destOrd="0" parTransId="{22DA9112-6EFD-4C26-90EF-F065FFE64505}" sibTransId="{0A7CEB01-DFEC-469C-907C-81C456B5323F}"/>
    <dgm:cxn modelId="{C9A198A2-B2C8-4030-A9B2-5E7C2DA69529}" srcId="{001D1444-CDD6-4C9E-8B46-9C70B5506FFA}" destId="{6D46EB36-3C9A-4C56-AFB2-CCBA6B8418A8}" srcOrd="0" destOrd="0" parTransId="{E5B75F1D-6B5C-47FF-BABD-23300F5C929E}" sibTransId="{3BA076DA-E333-486B-A599-41FF1F7C37D6}"/>
    <dgm:cxn modelId="{E46A5625-1FAF-49DE-B333-B6B742D7F337}" type="presOf" srcId="{B1C07AA4-A4C1-459E-8926-503D43FCCE7E}" destId="{E3BF6B60-4087-4EF4-89BC-959794551C73}" srcOrd="0" destOrd="0" presId="urn:microsoft.com/office/officeart/2005/8/layout/chevron2"/>
    <dgm:cxn modelId="{BEE1C279-D5DC-4AEE-9C2C-E1D6E3A21F19}" srcId="{67CD282A-1949-4E87-B617-FD40874FAD6A}" destId="{F65406A5-2AA1-4404-9882-165BD880CBE9}" srcOrd="1" destOrd="0" parTransId="{8FD8AA9C-4ABE-49AA-A956-65E26409B128}" sibTransId="{16588EF4-D699-4A12-814B-E97E84ABFEA1}"/>
    <dgm:cxn modelId="{68443758-604B-47DE-BF9A-41FE0A672CE3}" type="presOf" srcId="{5C117F77-2175-4CC2-97E8-E265CBE52DC7}" destId="{C25965BE-5341-4423-905A-23BB6CD7CF09}" srcOrd="0" destOrd="0" presId="urn:microsoft.com/office/officeart/2005/8/layout/chevron2"/>
    <dgm:cxn modelId="{514DA4D9-6A39-4D52-945B-AF498DFB5C9F}" type="presOf" srcId="{6D46EB36-3C9A-4C56-AFB2-CCBA6B8418A8}" destId="{88A3BEFC-5030-4AE3-B539-6BFBC87F4FE3}" srcOrd="0" destOrd="0" presId="urn:microsoft.com/office/officeart/2005/8/layout/chevron2"/>
    <dgm:cxn modelId="{6868D1FF-38D0-45F9-9B71-92094C1BA5BB}" srcId="{67CD282A-1949-4E87-B617-FD40874FAD6A}" destId="{B1C07AA4-A4C1-459E-8926-503D43FCCE7E}" srcOrd="3" destOrd="0" parTransId="{CC040298-F728-42F7-9A03-BD30FC833254}" sibTransId="{83798998-03D1-4BD6-BF2B-7D23FFA4E20F}"/>
    <dgm:cxn modelId="{16D138A8-7049-4A1F-B1A5-EB7141C1A8CE}" type="presOf" srcId="{CB2B3427-3A17-464D-A0C4-9782149F556C}" destId="{236DF8A3-3B24-467C-815E-D106C68540A4}" srcOrd="0" destOrd="0" presId="urn:microsoft.com/office/officeart/2005/8/layout/chevron2"/>
    <dgm:cxn modelId="{D5B3DE82-3186-4738-A4AA-A1F8633418EF}" type="presOf" srcId="{293B0DF8-5DA3-4D96-982E-6599987A67BA}" destId="{EDFFEE77-1532-4A2E-AF1B-77C28D821863}" srcOrd="0" destOrd="0" presId="urn:microsoft.com/office/officeart/2005/8/layout/chevron2"/>
    <dgm:cxn modelId="{525BCAFE-FC9F-4EC7-AA14-175B13D3D5D0}" type="presOf" srcId="{C6736D14-2AE5-4E0F-B24C-F52BA0871FF8}" destId="{6545F75F-0207-4495-A00F-13F28B85D00F}" srcOrd="0" destOrd="0" presId="urn:microsoft.com/office/officeart/2005/8/layout/chevron2"/>
    <dgm:cxn modelId="{1BA91226-46E5-41D3-8D72-510FBD5F985B}" srcId="{67CD282A-1949-4E87-B617-FD40874FAD6A}" destId="{CB2B3427-3A17-464D-A0C4-9782149F556C}" srcOrd="2" destOrd="0" parTransId="{9C50BBC2-2E21-426F-BD5F-011FD6D55F04}" sibTransId="{B2798D3E-4A2A-49E4-A9ED-03CDFEDF26AF}"/>
    <dgm:cxn modelId="{8155E571-9E14-424D-8BC4-B6756DCC9DC7}" srcId="{67CD282A-1949-4E87-B617-FD40874FAD6A}" destId="{001D1444-CDD6-4C9E-8B46-9C70B5506FFA}" srcOrd="0" destOrd="0" parTransId="{DE7053DD-A2F1-48ED-8BBB-05BF8B59CAF4}" sibTransId="{11A271D6-23EE-4226-B09A-6F850BA44E54}"/>
    <dgm:cxn modelId="{B3EE11D6-F1D8-4630-9DDC-31F5BBC3F3E4}" type="presParOf" srcId="{CAAC3C19-793C-47FA-B3FA-5013ECD74DD9}" destId="{D435FEC8-4998-4E88-8C61-27AC9D52ADEA}" srcOrd="0" destOrd="0" presId="urn:microsoft.com/office/officeart/2005/8/layout/chevron2"/>
    <dgm:cxn modelId="{1F4EC8E9-138A-4A82-B6D4-5883CF7E7848}" type="presParOf" srcId="{D435FEC8-4998-4E88-8C61-27AC9D52ADEA}" destId="{71413A05-1BDA-4DF2-9436-25C87F8565B4}" srcOrd="0" destOrd="0" presId="urn:microsoft.com/office/officeart/2005/8/layout/chevron2"/>
    <dgm:cxn modelId="{1F6B9074-1E0A-451B-8EFB-98A014F27244}" type="presParOf" srcId="{D435FEC8-4998-4E88-8C61-27AC9D52ADEA}" destId="{88A3BEFC-5030-4AE3-B539-6BFBC87F4FE3}" srcOrd="1" destOrd="0" presId="urn:microsoft.com/office/officeart/2005/8/layout/chevron2"/>
    <dgm:cxn modelId="{A5A536EA-3578-48B9-8769-7E97AFDD5364}" type="presParOf" srcId="{CAAC3C19-793C-47FA-B3FA-5013ECD74DD9}" destId="{919CDD5D-30B8-48AD-AE6C-E873384B5292}" srcOrd="1" destOrd="0" presId="urn:microsoft.com/office/officeart/2005/8/layout/chevron2"/>
    <dgm:cxn modelId="{7559E626-F417-4956-8E3B-C1C6B2B16916}" type="presParOf" srcId="{CAAC3C19-793C-47FA-B3FA-5013ECD74DD9}" destId="{9DF443A2-801F-4A0E-AEA9-A1EE66CB5E81}" srcOrd="2" destOrd="0" presId="urn:microsoft.com/office/officeart/2005/8/layout/chevron2"/>
    <dgm:cxn modelId="{77B5C0DD-DF6D-4FDF-9E82-39B6E368A7E4}" type="presParOf" srcId="{9DF443A2-801F-4A0E-AEA9-A1EE66CB5E81}" destId="{7F16AF71-7073-4038-9766-F20613C07CD5}" srcOrd="0" destOrd="0" presId="urn:microsoft.com/office/officeart/2005/8/layout/chevron2"/>
    <dgm:cxn modelId="{09A335A5-B05C-4380-9B9E-598415F4F681}" type="presParOf" srcId="{9DF443A2-801F-4A0E-AEA9-A1EE66CB5E81}" destId="{6545F75F-0207-4495-A00F-13F28B85D00F}" srcOrd="1" destOrd="0" presId="urn:microsoft.com/office/officeart/2005/8/layout/chevron2"/>
    <dgm:cxn modelId="{406B3683-F919-4089-8C0D-1E21C351BE19}" type="presParOf" srcId="{CAAC3C19-793C-47FA-B3FA-5013ECD74DD9}" destId="{D51E2D9F-969A-46AE-BDBA-8C9E5BD5F7A9}" srcOrd="3" destOrd="0" presId="urn:microsoft.com/office/officeart/2005/8/layout/chevron2"/>
    <dgm:cxn modelId="{1AC8147C-54A4-46CC-BDA4-D50FC2461F5E}" type="presParOf" srcId="{CAAC3C19-793C-47FA-B3FA-5013ECD74DD9}" destId="{4AA70794-59F7-4B16-8E0E-FBF31321952D}" srcOrd="4" destOrd="0" presId="urn:microsoft.com/office/officeart/2005/8/layout/chevron2"/>
    <dgm:cxn modelId="{65B669D5-1718-4604-819D-2E2439337ED1}" type="presParOf" srcId="{4AA70794-59F7-4B16-8E0E-FBF31321952D}" destId="{236DF8A3-3B24-467C-815E-D106C68540A4}" srcOrd="0" destOrd="0" presId="urn:microsoft.com/office/officeart/2005/8/layout/chevron2"/>
    <dgm:cxn modelId="{6D0E42C8-2D6D-4B38-AEB7-F931EA9EAD14}" type="presParOf" srcId="{4AA70794-59F7-4B16-8E0E-FBF31321952D}" destId="{C25965BE-5341-4423-905A-23BB6CD7CF09}" srcOrd="1" destOrd="0" presId="urn:microsoft.com/office/officeart/2005/8/layout/chevron2"/>
    <dgm:cxn modelId="{C202E99C-5894-4FEF-BBF4-4B8B2E6F382D}" type="presParOf" srcId="{CAAC3C19-793C-47FA-B3FA-5013ECD74DD9}" destId="{A97EEB2B-C68A-48E5-87E6-0A7C4363EE18}" srcOrd="5" destOrd="0" presId="urn:microsoft.com/office/officeart/2005/8/layout/chevron2"/>
    <dgm:cxn modelId="{28C76164-4DFF-4AE6-97FC-0C382DE8C741}" type="presParOf" srcId="{CAAC3C19-793C-47FA-B3FA-5013ECD74DD9}" destId="{C1D21C3F-695F-4C53-A45A-737C6BCC159D}" srcOrd="6" destOrd="0" presId="urn:microsoft.com/office/officeart/2005/8/layout/chevron2"/>
    <dgm:cxn modelId="{960ECBE7-86B5-457B-B5EC-2BC1FD203BE7}" type="presParOf" srcId="{C1D21C3F-695F-4C53-A45A-737C6BCC159D}" destId="{E3BF6B60-4087-4EF4-89BC-959794551C73}" srcOrd="0" destOrd="0" presId="urn:microsoft.com/office/officeart/2005/8/layout/chevron2"/>
    <dgm:cxn modelId="{0875D89C-C3CC-4903-9C31-26D19006EFF9}" type="presParOf" srcId="{C1D21C3F-695F-4C53-A45A-737C6BCC159D}" destId="{EDFFEE77-1532-4A2E-AF1B-77C28D8218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97009-276D-4868-82B5-3587CB3AC939}" type="datetimeFigureOut">
              <a:rPr lang="hu-HU" smtClean="0"/>
              <a:t>2015.12.10.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6737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2A992-65D8-4A24-AA69-D3664654D2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166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2015.12.10.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21186"/>
            <a:ext cx="544703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8E8B-E5EC-4CD3-A553-4D05FEFF197F}" type="slidenum">
              <a:rPr lang="hu-HU" smtClean="0">
                <a:solidFill>
                  <a:prstClr val="black"/>
                </a:solidFill>
              </a:rPr>
              <a:pPr/>
              <a:t>11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67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36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pic>
        <p:nvPicPr>
          <p:cNvPr id="8" name="Kép 7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Kép 6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86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 smtClean="0">
                <a:solidFill>
                  <a:prstClr val="white"/>
                </a:solidFill>
              </a:rPr>
              <a:t>Mintacím szerkesztése</a:t>
            </a:r>
            <a:endParaRPr lang="hu-HU" dirty="0">
              <a:solidFill>
                <a:prstClr val="white"/>
              </a:solidFill>
            </a:endParaRPr>
          </a:p>
        </p:txBody>
      </p:sp>
      <p:pic>
        <p:nvPicPr>
          <p:cNvPr id="8" name="Kép 7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1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Kép 7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67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Kép 9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4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pic>
        <p:nvPicPr>
          <p:cNvPr id="5" name="Kép 4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78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pic>
        <p:nvPicPr>
          <p:cNvPr id="8" name="Kép 7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22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Kép 7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89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  <p:pic>
        <p:nvPicPr>
          <p:cNvPr id="4" name="Kép 3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41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 smtClean="0">
                <a:solidFill>
                  <a:prstClr val="white"/>
                </a:solidFill>
              </a:rPr>
              <a:t>Mintacím szerkesztése</a:t>
            </a:r>
            <a:endParaRPr lang="hu-HU" dirty="0">
              <a:solidFill>
                <a:prstClr val="white"/>
              </a:solidFill>
            </a:endParaRPr>
          </a:p>
        </p:txBody>
      </p:sp>
      <p:pic>
        <p:nvPicPr>
          <p:cNvPr id="8" name="Kép 7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46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Kép 6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23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 smtClean="0">
                <a:solidFill>
                  <a:prstClr val="white"/>
                </a:solidFill>
              </a:rPr>
              <a:t>Mintacím szerkesztése</a:t>
            </a:r>
            <a:endParaRPr lang="hu-HU" dirty="0">
              <a:solidFill>
                <a:prstClr val="white"/>
              </a:solidFill>
            </a:endParaRPr>
          </a:p>
        </p:txBody>
      </p:sp>
      <p:pic>
        <p:nvPicPr>
          <p:cNvPr id="8" name="Kép 7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6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Kép 7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07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Kép 9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5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pic>
        <p:nvPicPr>
          <p:cNvPr id="5" name="Kép 4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38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pic>
        <p:nvPicPr>
          <p:cNvPr id="8" name="Kép 7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56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Kép 7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54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72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>
                <a:solidFill>
                  <a:prstClr val="white"/>
                </a:solidFill>
              </a:rPr>
              <a:t>Mintacím szerkesztése</a:t>
            </a:r>
            <a:endParaRPr lang="hu-HU">
              <a:solidFill>
                <a:prstClr val="white"/>
              </a:solidFill>
            </a:endParaRPr>
          </a:p>
        </p:txBody>
      </p:sp>
      <p:pic>
        <p:nvPicPr>
          <p:cNvPr id="8" name="Kép 7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85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Kép 6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429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>
                <a:solidFill>
                  <a:prstClr val="white"/>
                </a:solidFill>
              </a:rPr>
              <a:t>Mintacím szerkesztése</a:t>
            </a:r>
            <a:endParaRPr lang="hu-HU">
              <a:solidFill>
                <a:prstClr val="white"/>
              </a:solidFill>
            </a:endParaRPr>
          </a:p>
        </p:txBody>
      </p:sp>
      <p:pic>
        <p:nvPicPr>
          <p:cNvPr id="8" name="Kép 7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62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pic>
        <p:nvPicPr>
          <p:cNvPr id="8" name="Kép 7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Kép 7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321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Kép 9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997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pic>
        <p:nvPicPr>
          <p:cNvPr id="5" name="Kép 4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344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pic>
        <p:nvPicPr>
          <p:cNvPr id="8" name="Kép 7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4300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Kép 7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058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  <p:pic>
        <p:nvPicPr>
          <p:cNvPr id="4" name="Kép 3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44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2015.12.10.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Kép 7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2015.12.10.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10" name="Kép 9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pic>
        <p:nvPicPr>
          <p:cNvPr id="5" name="Kép 4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2015.12.10.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pic>
        <p:nvPicPr>
          <p:cNvPr id="8" name="Kép 7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2015.12.10.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Kép 7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 smtClean="0">
                <a:solidFill>
                  <a:prstClr val="white"/>
                </a:solidFill>
              </a:rPr>
              <a:t>Mintacím szerkesztése</a:t>
            </a:r>
            <a:endParaRPr lang="hu-HU" dirty="0">
              <a:solidFill>
                <a:prstClr val="white"/>
              </a:solidFill>
            </a:endParaRPr>
          </a:p>
        </p:txBody>
      </p:sp>
      <p:pic>
        <p:nvPicPr>
          <p:cNvPr id="8" name="Kép 7" descr="C:\Users\totht\AppData\Local\Microsoft\Windows\Temporary Internet Files\Content.Outlook\86QXYSRW\E-mail_aláírás_kép (2).jp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31"/>
          <a:stretch/>
        </p:blipFill>
        <p:spPr bwMode="auto">
          <a:xfrm>
            <a:off x="205738" y="5952585"/>
            <a:ext cx="2448272" cy="80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5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7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6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97" r:id="rId9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2015.12.10.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9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ptk.fair.gov.hu/" TargetMode="External"/><Relationship Id="rId2" Type="http://schemas.openxmlformats.org/officeDocument/2006/relationships/hyperlink" Target="https://www.palyazat.gov.hu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yazat.gov.hu/" TargetMode="External"/><Relationship Id="rId2" Type="http://schemas.openxmlformats.org/officeDocument/2006/relationships/hyperlink" Target="mailto:palyazat@me.gov.hu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api.som@allamkincstar.gov.hu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echenyi2020.hu/" TargetMode="Externa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7488832" cy="2160240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hu-HU" sz="3200" dirty="0" smtClean="0"/>
              <a:t>MAGYAR ÁLLAMKINCSTÁR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 A TERÜLET- ÉS TELEPÜLÉSFEJLESZTÉSI OPERATÍV PROGRAM KÖZREMŰKÖDŐ SZERVEZETE</a:t>
            </a:r>
            <a:r>
              <a:rPr lang="hu-HU" sz="2800" dirty="0" smtClean="0"/>
              <a:t/>
            </a:r>
            <a:br>
              <a:rPr lang="hu-HU" sz="2800" dirty="0" smtClean="0"/>
            </a:b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9966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Kiválasztási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eljárások (IX - XI. fejezet) </a:t>
            </a:r>
            <a:endParaRPr lang="hu-HU" dirty="0"/>
          </a:p>
        </p:txBody>
      </p:sp>
      <p:sp>
        <p:nvSpPr>
          <p:cNvPr id="5" name="Content Placeholder 21"/>
          <p:cNvSpPr>
            <a:spLocks noGrp="1"/>
          </p:cNvSpPr>
          <p:nvPr>
            <p:ph sz="half" idx="1"/>
          </p:nvPr>
        </p:nvSpPr>
        <p:spPr>
          <a:xfrm>
            <a:off x="662880" y="1196752"/>
            <a:ext cx="82296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2000" dirty="0" smtClean="0"/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hu-HU" sz="2000" b="1" dirty="0"/>
              <a:t>Standard</a:t>
            </a:r>
            <a:r>
              <a:rPr lang="hu-HU" sz="2000" b="1" dirty="0" smtClean="0"/>
              <a:t> 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hu-HU" sz="2000" b="1" dirty="0" smtClean="0"/>
              <a:t>Kiemelt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hu-HU" sz="2000" b="1" dirty="0" smtClean="0"/>
              <a:t>Egyszerűsített </a:t>
            </a:r>
            <a:endParaRPr lang="hu-HU" sz="2000" b="1" dirty="0"/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hu-HU" sz="2000" b="1" dirty="0" smtClean="0"/>
              <a:t>Területi </a:t>
            </a:r>
            <a:r>
              <a:rPr lang="hu-HU" sz="2000" b="1" dirty="0"/>
              <a:t>Kiválasztási </a:t>
            </a:r>
            <a:r>
              <a:rPr lang="hu-HU" sz="2000" b="1" dirty="0" smtClean="0"/>
              <a:t>Rendszer (TKR)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hu-HU" sz="2000" b="1" dirty="0" smtClean="0"/>
              <a:t>Közösségvezérelt helyi fejlesztések (CLLD)</a:t>
            </a:r>
          </a:p>
          <a:p>
            <a:pPr lvl="1">
              <a:spcBef>
                <a:spcPts val="1200"/>
              </a:spcBef>
              <a:buFont typeface="Arial" pitchFamily="34" charset="0"/>
              <a:buChar char="+"/>
            </a:pP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Pénzügyi eszközök</a:t>
            </a:r>
          </a:p>
          <a:p>
            <a:pPr lvl="1">
              <a:spcBef>
                <a:spcPts val="1200"/>
              </a:spcBef>
              <a:buFont typeface="Arial" pitchFamily="34" charset="0"/>
              <a:buChar char="+"/>
            </a:pP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Nagyprojekt</a:t>
            </a:r>
          </a:p>
          <a:p>
            <a:pPr lvl="1">
              <a:spcBef>
                <a:spcPts val="1200"/>
              </a:spcBef>
              <a:buFont typeface="Arial" pitchFamily="34" charset="0"/>
              <a:buChar char="+"/>
            </a:pP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Országos kihatású projekt</a:t>
            </a:r>
          </a:p>
          <a:p>
            <a:pPr marL="0" indent="0">
              <a:spcBef>
                <a:spcPts val="1200"/>
              </a:spcBef>
              <a:buNone/>
            </a:pPr>
            <a:endParaRPr lang="hu-HU" sz="2000" b="1" dirty="0"/>
          </a:p>
          <a:p>
            <a:pPr marL="0" indent="0">
              <a:spcBef>
                <a:spcPts val="1200"/>
              </a:spcBef>
              <a:buNone/>
            </a:pP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8691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994122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támogatási kérelem benyújtása és elbírálása (XII. fejezet)</a:t>
            </a: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435280" cy="4896544"/>
          </a:xfrm>
        </p:spPr>
        <p:txBody>
          <a:bodyPr>
            <a:noAutofit/>
          </a:bodyPr>
          <a:lstStyle/>
          <a:p>
            <a:pPr marL="0" indent="0" algn="ctr">
              <a:spcBef>
                <a:spcPts val="3000"/>
              </a:spcBef>
              <a:buNone/>
            </a:pPr>
            <a:r>
              <a:rPr lang="hu-HU" sz="2000" b="1" dirty="0" smtClean="0">
                <a:solidFill>
                  <a:schemeClr val="bg1">
                    <a:lumMod val="50000"/>
                  </a:schemeClr>
                </a:solidFill>
              </a:rPr>
              <a:t>Felhívás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sym typeface="Wingdings 3"/>
              </a:rPr>
              <a:t>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b="1" dirty="0" smtClean="0"/>
              <a:t>Támogatási kérelem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  <a:sym typeface="Wingdings 3"/>
              </a:rPr>
              <a:t>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b="1" dirty="0" smtClean="0"/>
              <a:t>Jogosultsági ellenőrzés (KSZ)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  <a:sym typeface="Wingdings 3"/>
              </a:rPr>
              <a:t>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b="1" dirty="0" smtClean="0"/>
              <a:t>Tartalmi ellenőrzés (IH)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sym typeface="Wingdings 3"/>
              </a:rPr>
              <a:t>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b="1" dirty="0" smtClean="0"/>
              <a:t>Döntés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sym typeface="Wingdings 3"/>
              </a:rPr>
              <a:t>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b="1" dirty="0" smtClean="0">
                <a:solidFill>
                  <a:schemeClr val="bg1">
                    <a:lumMod val="50000"/>
                  </a:schemeClr>
                </a:solidFill>
              </a:rPr>
              <a:t>Szerződéskötés (támogatási szerződés v. okirat)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b="1" dirty="0">
                <a:solidFill>
                  <a:schemeClr val="accent1">
                    <a:lumMod val="75000"/>
                  </a:schemeClr>
                </a:solidFill>
                <a:sym typeface="Wingdings 3"/>
              </a:rPr>
              <a:t>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b="1" dirty="0" smtClean="0">
                <a:solidFill>
                  <a:schemeClr val="bg1">
                    <a:lumMod val="50000"/>
                  </a:schemeClr>
                </a:solidFill>
              </a:rPr>
              <a:t>Szerződéskezelés (változások kezelése, módosítás), finanszírozás</a:t>
            </a:r>
          </a:p>
          <a:p>
            <a:pPr marL="0" indent="0">
              <a:buNone/>
            </a:pPr>
            <a:endParaRPr lang="hu-HU" sz="1800" dirty="0" smtClean="0"/>
          </a:p>
        </p:txBody>
      </p:sp>
      <p:sp>
        <p:nvSpPr>
          <p:cNvPr id="19" name="Szabadkézi sokszög 18"/>
          <p:cNvSpPr/>
          <p:nvPr/>
        </p:nvSpPr>
        <p:spPr>
          <a:xfrm>
            <a:off x="2028478" y="2536830"/>
            <a:ext cx="1644650" cy="1492422"/>
          </a:xfrm>
          <a:custGeom>
            <a:avLst/>
            <a:gdLst>
              <a:gd name="connsiteX0" fmla="*/ 1038225 w 1038225"/>
              <a:gd name="connsiteY0" fmla="*/ 28575 h 704850"/>
              <a:gd name="connsiteX1" fmla="*/ 447675 w 1038225"/>
              <a:gd name="connsiteY1" fmla="*/ 38100 h 704850"/>
              <a:gd name="connsiteX2" fmla="*/ 114300 w 1038225"/>
              <a:gd name="connsiteY2" fmla="*/ 19050 h 704850"/>
              <a:gd name="connsiteX3" fmla="*/ 47625 w 1038225"/>
              <a:gd name="connsiteY3" fmla="*/ 0 h 704850"/>
              <a:gd name="connsiteX4" fmla="*/ 0 w 1038225"/>
              <a:gd name="connsiteY4" fmla="*/ 9525 h 704850"/>
              <a:gd name="connsiteX5" fmla="*/ 9525 w 1038225"/>
              <a:gd name="connsiteY5" fmla="*/ 180975 h 704850"/>
              <a:gd name="connsiteX6" fmla="*/ 28575 w 1038225"/>
              <a:gd name="connsiteY6" fmla="*/ 228600 h 704850"/>
              <a:gd name="connsiteX7" fmla="*/ 38100 w 1038225"/>
              <a:gd name="connsiteY7" fmla="*/ 304800 h 704850"/>
              <a:gd name="connsiteX8" fmla="*/ 66675 w 1038225"/>
              <a:gd name="connsiteY8" fmla="*/ 504825 h 704850"/>
              <a:gd name="connsiteX9" fmla="*/ 57150 w 1038225"/>
              <a:gd name="connsiteY9" fmla="*/ 704850 h 704850"/>
              <a:gd name="connsiteX0" fmla="*/ 1038225 w 1038225"/>
              <a:gd name="connsiteY0" fmla="*/ 28575 h 704850"/>
              <a:gd name="connsiteX1" fmla="*/ 114300 w 1038225"/>
              <a:gd name="connsiteY1" fmla="*/ 19050 h 704850"/>
              <a:gd name="connsiteX2" fmla="*/ 47625 w 1038225"/>
              <a:gd name="connsiteY2" fmla="*/ 0 h 704850"/>
              <a:gd name="connsiteX3" fmla="*/ 0 w 1038225"/>
              <a:gd name="connsiteY3" fmla="*/ 9525 h 704850"/>
              <a:gd name="connsiteX4" fmla="*/ 9525 w 1038225"/>
              <a:gd name="connsiteY4" fmla="*/ 180975 h 704850"/>
              <a:gd name="connsiteX5" fmla="*/ 28575 w 1038225"/>
              <a:gd name="connsiteY5" fmla="*/ 228600 h 704850"/>
              <a:gd name="connsiteX6" fmla="*/ 38100 w 1038225"/>
              <a:gd name="connsiteY6" fmla="*/ 304800 h 704850"/>
              <a:gd name="connsiteX7" fmla="*/ 66675 w 1038225"/>
              <a:gd name="connsiteY7" fmla="*/ 504825 h 704850"/>
              <a:gd name="connsiteX8" fmla="*/ 57150 w 1038225"/>
              <a:gd name="connsiteY8" fmla="*/ 704850 h 704850"/>
              <a:gd name="connsiteX0" fmla="*/ 1038225 w 1038225"/>
              <a:gd name="connsiteY0" fmla="*/ 28575 h 704850"/>
              <a:gd name="connsiteX1" fmla="*/ 114300 w 1038225"/>
              <a:gd name="connsiteY1" fmla="*/ 19050 h 704850"/>
              <a:gd name="connsiteX2" fmla="*/ 47625 w 1038225"/>
              <a:gd name="connsiteY2" fmla="*/ 0 h 704850"/>
              <a:gd name="connsiteX3" fmla="*/ 0 w 1038225"/>
              <a:gd name="connsiteY3" fmla="*/ 9525 h 704850"/>
              <a:gd name="connsiteX4" fmla="*/ 9525 w 1038225"/>
              <a:gd name="connsiteY4" fmla="*/ 180975 h 704850"/>
              <a:gd name="connsiteX5" fmla="*/ 28575 w 1038225"/>
              <a:gd name="connsiteY5" fmla="*/ 228600 h 704850"/>
              <a:gd name="connsiteX6" fmla="*/ 66675 w 1038225"/>
              <a:gd name="connsiteY6" fmla="*/ 504825 h 704850"/>
              <a:gd name="connsiteX7" fmla="*/ 57150 w 1038225"/>
              <a:gd name="connsiteY7" fmla="*/ 704850 h 704850"/>
              <a:gd name="connsiteX0" fmla="*/ 1038225 w 1038225"/>
              <a:gd name="connsiteY0" fmla="*/ 28575 h 704850"/>
              <a:gd name="connsiteX1" fmla="*/ 114300 w 1038225"/>
              <a:gd name="connsiteY1" fmla="*/ 19050 h 704850"/>
              <a:gd name="connsiteX2" fmla="*/ 47625 w 1038225"/>
              <a:gd name="connsiteY2" fmla="*/ 0 h 704850"/>
              <a:gd name="connsiteX3" fmla="*/ 0 w 1038225"/>
              <a:gd name="connsiteY3" fmla="*/ 9525 h 704850"/>
              <a:gd name="connsiteX4" fmla="*/ 9525 w 1038225"/>
              <a:gd name="connsiteY4" fmla="*/ 180975 h 704850"/>
              <a:gd name="connsiteX5" fmla="*/ 66675 w 1038225"/>
              <a:gd name="connsiteY5" fmla="*/ 504825 h 704850"/>
              <a:gd name="connsiteX6" fmla="*/ 57150 w 1038225"/>
              <a:gd name="connsiteY6" fmla="*/ 704850 h 704850"/>
              <a:gd name="connsiteX0" fmla="*/ 1028988 w 1028988"/>
              <a:gd name="connsiteY0" fmla="*/ 37623 h 713898"/>
              <a:gd name="connsiteX1" fmla="*/ 105063 w 1028988"/>
              <a:gd name="connsiteY1" fmla="*/ 28098 h 713898"/>
              <a:gd name="connsiteX2" fmla="*/ 38388 w 1028988"/>
              <a:gd name="connsiteY2" fmla="*/ 9048 h 713898"/>
              <a:gd name="connsiteX3" fmla="*/ 288 w 1028988"/>
              <a:gd name="connsiteY3" fmla="*/ 190023 h 713898"/>
              <a:gd name="connsiteX4" fmla="*/ 57438 w 1028988"/>
              <a:gd name="connsiteY4" fmla="*/ 513873 h 713898"/>
              <a:gd name="connsiteX5" fmla="*/ 47913 w 1028988"/>
              <a:gd name="connsiteY5" fmla="*/ 713898 h 713898"/>
              <a:gd name="connsiteX0" fmla="*/ 1038189 w 1038189"/>
              <a:gd name="connsiteY0" fmla="*/ 9525 h 685800"/>
              <a:gd name="connsiteX1" fmla="*/ 114264 w 1038189"/>
              <a:gd name="connsiteY1" fmla="*/ 0 h 685800"/>
              <a:gd name="connsiteX2" fmla="*/ 9489 w 1038189"/>
              <a:gd name="connsiteY2" fmla="*/ 161925 h 685800"/>
              <a:gd name="connsiteX3" fmla="*/ 66639 w 1038189"/>
              <a:gd name="connsiteY3" fmla="*/ 485775 h 685800"/>
              <a:gd name="connsiteX4" fmla="*/ 57114 w 1038189"/>
              <a:gd name="connsiteY4" fmla="*/ 685800 h 685800"/>
              <a:gd name="connsiteX0" fmla="*/ 1007899 w 1007899"/>
              <a:gd name="connsiteY0" fmla="*/ 9525 h 685800"/>
              <a:gd name="connsiteX1" fmla="*/ 83974 w 1007899"/>
              <a:gd name="connsiteY1" fmla="*/ 0 h 685800"/>
              <a:gd name="connsiteX2" fmla="*/ 36349 w 1007899"/>
              <a:gd name="connsiteY2" fmla="*/ 485775 h 685800"/>
              <a:gd name="connsiteX3" fmla="*/ 26824 w 1007899"/>
              <a:gd name="connsiteY3" fmla="*/ 685800 h 685800"/>
              <a:gd name="connsiteX0" fmla="*/ 1007899 w 1007899"/>
              <a:gd name="connsiteY0" fmla="*/ 43128 h 719403"/>
              <a:gd name="connsiteX1" fmla="*/ 83974 w 1007899"/>
              <a:gd name="connsiteY1" fmla="*/ 33603 h 719403"/>
              <a:gd name="connsiteX2" fmla="*/ 36349 w 1007899"/>
              <a:gd name="connsiteY2" fmla="*/ 519378 h 719403"/>
              <a:gd name="connsiteX3" fmla="*/ 26824 w 1007899"/>
              <a:gd name="connsiteY3" fmla="*/ 719403 h 719403"/>
              <a:gd name="connsiteX0" fmla="*/ 1007899 w 1007899"/>
              <a:gd name="connsiteY0" fmla="*/ 43128 h 719403"/>
              <a:gd name="connsiteX1" fmla="*/ 83974 w 1007899"/>
              <a:gd name="connsiteY1" fmla="*/ 33603 h 719403"/>
              <a:gd name="connsiteX2" fmla="*/ 36349 w 1007899"/>
              <a:gd name="connsiteY2" fmla="*/ 519378 h 719403"/>
              <a:gd name="connsiteX3" fmla="*/ 26824 w 1007899"/>
              <a:gd name="connsiteY3" fmla="*/ 719403 h 719403"/>
              <a:gd name="connsiteX0" fmla="*/ 981088 w 981088"/>
              <a:gd name="connsiteY0" fmla="*/ 43128 h 719403"/>
              <a:gd name="connsiteX1" fmla="*/ 57163 w 981088"/>
              <a:gd name="connsiteY1" fmla="*/ 33603 h 719403"/>
              <a:gd name="connsiteX2" fmla="*/ 9538 w 981088"/>
              <a:gd name="connsiteY2" fmla="*/ 519378 h 719403"/>
              <a:gd name="connsiteX3" fmla="*/ 13 w 981088"/>
              <a:gd name="connsiteY3" fmla="*/ 719403 h 719403"/>
              <a:gd name="connsiteX0" fmla="*/ 981088 w 981088"/>
              <a:gd name="connsiteY0" fmla="*/ 9525 h 685800"/>
              <a:gd name="connsiteX1" fmla="*/ 57163 w 981088"/>
              <a:gd name="connsiteY1" fmla="*/ 0 h 685800"/>
              <a:gd name="connsiteX2" fmla="*/ 9538 w 981088"/>
              <a:gd name="connsiteY2" fmla="*/ 485775 h 685800"/>
              <a:gd name="connsiteX3" fmla="*/ 13 w 981088"/>
              <a:gd name="connsiteY3" fmla="*/ 685800 h 685800"/>
              <a:gd name="connsiteX0" fmla="*/ 981088 w 981088"/>
              <a:gd name="connsiteY0" fmla="*/ 9525 h 685800"/>
              <a:gd name="connsiteX1" fmla="*/ 57163 w 981088"/>
              <a:gd name="connsiteY1" fmla="*/ 0 h 685800"/>
              <a:gd name="connsiteX2" fmla="*/ 9538 w 981088"/>
              <a:gd name="connsiteY2" fmla="*/ 485775 h 685800"/>
              <a:gd name="connsiteX3" fmla="*/ 13 w 981088"/>
              <a:gd name="connsiteY3" fmla="*/ 685800 h 685800"/>
              <a:gd name="connsiteX0" fmla="*/ 971619 w 1143069"/>
              <a:gd name="connsiteY0" fmla="*/ 9525 h 1638300"/>
              <a:gd name="connsiteX1" fmla="*/ 47694 w 1143069"/>
              <a:gd name="connsiteY1" fmla="*/ 0 h 1638300"/>
              <a:gd name="connsiteX2" fmla="*/ 69 w 1143069"/>
              <a:gd name="connsiteY2" fmla="*/ 485775 h 1638300"/>
              <a:gd name="connsiteX3" fmla="*/ 1143069 w 1143069"/>
              <a:gd name="connsiteY3" fmla="*/ 1638300 h 1638300"/>
              <a:gd name="connsiteX0" fmla="*/ 923997 w 1095447"/>
              <a:gd name="connsiteY0" fmla="*/ 9525 h 1668028"/>
              <a:gd name="connsiteX1" fmla="*/ 72 w 1095447"/>
              <a:gd name="connsiteY1" fmla="*/ 0 h 1668028"/>
              <a:gd name="connsiteX2" fmla="*/ 72 w 1095447"/>
              <a:gd name="connsiteY2" fmla="*/ 1600200 h 1668028"/>
              <a:gd name="connsiteX3" fmla="*/ 1095447 w 1095447"/>
              <a:gd name="connsiteY3" fmla="*/ 1638300 h 1668028"/>
              <a:gd name="connsiteX0" fmla="*/ 923997 w 1095447"/>
              <a:gd name="connsiteY0" fmla="*/ 9525 h 1638300"/>
              <a:gd name="connsiteX1" fmla="*/ 72 w 1095447"/>
              <a:gd name="connsiteY1" fmla="*/ 0 h 1638300"/>
              <a:gd name="connsiteX2" fmla="*/ 72 w 1095447"/>
              <a:gd name="connsiteY2" fmla="*/ 1600200 h 1638300"/>
              <a:gd name="connsiteX3" fmla="*/ 1095447 w 1095447"/>
              <a:gd name="connsiteY3" fmla="*/ 1638300 h 1638300"/>
              <a:gd name="connsiteX0" fmla="*/ 926674 w 1098124"/>
              <a:gd name="connsiteY0" fmla="*/ 9525 h 1638300"/>
              <a:gd name="connsiteX1" fmla="*/ 2749 w 1098124"/>
              <a:gd name="connsiteY1" fmla="*/ 0 h 1638300"/>
              <a:gd name="connsiteX2" fmla="*/ 2749 w 1098124"/>
              <a:gd name="connsiteY2" fmla="*/ 1600200 h 1638300"/>
              <a:gd name="connsiteX3" fmla="*/ 1098124 w 1098124"/>
              <a:gd name="connsiteY3" fmla="*/ 1638300 h 1638300"/>
              <a:gd name="connsiteX0" fmla="*/ 926674 w 1098124"/>
              <a:gd name="connsiteY0" fmla="*/ 9525 h 1638300"/>
              <a:gd name="connsiteX1" fmla="*/ 2749 w 1098124"/>
              <a:gd name="connsiteY1" fmla="*/ 0 h 1638300"/>
              <a:gd name="connsiteX2" fmla="*/ 2749 w 1098124"/>
              <a:gd name="connsiteY2" fmla="*/ 1600200 h 1638300"/>
              <a:gd name="connsiteX3" fmla="*/ 1098124 w 1098124"/>
              <a:gd name="connsiteY3" fmla="*/ 1638300 h 1638300"/>
              <a:gd name="connsiteX0" fmla="*/ 926674 w 1098655"/>
              <a:gd name="connsiteY0" fmla="*/ 9525 h 1638629"/>
              <a:gd name="connsiteX1" fmla="*/ 2749 w 1098655"/>
              <a:gd name="connsiteY1" fmla="*/ 0 h 1638629"/>
              <a:gd name="connsiteX2" fmla="*/ 2749 w 1098655"/>
              <a:gd name="connsiteY2" fmla="*/ 1600200 h 1638629"/>
              <a:gd name="connsiteX3" fmla="*/ 1098124 w 1098655"/>
              <a:gd name="connsiteY3" fmla="*/ 1638300 h 1638629"/>
              <a:gd name="connsiteX0" fmla="*/ 926674 w 1098124"/>
              <a:gd name="connsiteY0" fmla="*/ 9525 h 1638300"/>
              <a:gd name="connsiteX1" fmla="*/ 2749 w 1098124"/>
              <a:gd name="connsiteY1" fmla="*/ 0 h 1638300"/>
              <a:gd name="connsiteX2" fmla="*/ 2749 w 1098124"/>
              <a:gd name="connsiteY2" fmla="*/ 1600200 h 1638300"/>
              <a:gd name="connsiteX3" fmla="*/ 1098124 w 1098124"/>
              <a:gd name="connsiteY3" fmla="*/ 1638300 h 1638300"/>
              <a:gd name="connsiteX0" fmla="*/ 923925 w 1095375"/>
              <a:gd name="connsiteY0" fmla="*/ 9525 h 1638300"/>
              <a:gd name="connsiteX1" fmla="*/ 0 w 1095375"/>
              <a:gd name="connsiteY1" fmla="*/ 0 h 1638300"/>
              <a:gd name="connsiteX2" fmla="*/ 0 w 1095375"/>
              <a:gd name="connsiteY2" fmla="*/ 1600200 h 1638300"/>
              <a:gd name="connsiteX3" fmla="*/ 1095375 w 1095375"/>
              <a:gd name="connsiteY3" fmla="*/ 1638300 h 1638300"/>
              <a:gd name="connsiteX0" fmla="*/ 923925 w 971550"/>
              <a:gd name="connsiteY0" fmla="*/ 9525 h 1600200"/>
              <a:gd name="connsiteX1" fmla="*/ 0 w 971550"/>
              <a:gd name="connsiteY1" fmla="*/ 0 h 1600200"/>
              <a:gd name="connsiteX2" fmla="*/ 0 w 971550"/>
              <a:gd name="connsiteY2" fmla="*/ 1600200 h 1600200"/>
              <a:gd name="connsiteX3" fmla="*/ 971550 w 971550"/>
              <a:gd name="connsiteY3" fmla="*/ 1600200 h 1600200"/>
              <a:gd name="connsiteX0" fmla="*/ 952500 w 971550"/>
              <a:gd name="connsiteY0" fmla="*/ 0 h 1619250"/>
              <a:gd name="connsiteX1" fmla="*/ 0 w 971550"/>
              <a:gd name="connsiteY1" fmla="*/ 19050 h 1619250"/>
              <a:gd name="connsiteX2" fmla="*/ 0 w 971550"/>
              <a:gd name="connsiteY2" fmla="*/ 1619250 h 1619250"/>
              <a:gd name="connsiteX3" fmla="*/ 971550 w 971550"/>
              <a:gd name="connsiteY3" fmla="*/ 1619250 h 1619250"/>
              <a:gd name="connsiteX0" fmla="*/ 942975 w 971550"/>
              <a:gd name="connsiteY0" fmla="*/ 28575 h 1600200"/>
              <a:gd name="connsiteX1" fmla="*/ 0 w 971550"/>
              <a:gd name="connsiteY1" fmla="*/ 0 h 1600200"/>
              <a:gd name="connsiteX2" fmla="*/ 0 w 971550"/>
              <a:gd name="connsiteY2" fmla="*/ 1600200 h 1600200"/>
              <a:gd name="connsiteX3" fmla="*/ 971550 w 971550"/>
              <a:gd name="connsiteY3" fmla="*/ 1600200 h 1600200"/>
              <a:gd name="connsiteX0" fmla="*/ 952500 w 971550"/>
              <a:gd name="connsiteY0" fmla="*/ 0 h 1619250"/>
              <a:gd name="connsiteX1" fmla="*/ 0 w 971550"/>
              <a:gd name="connsiteY1" fmla="*/ 19050 h 1619250"/>
              <a:gd name="connsiteX2" fmla="*/ 0 w 971550"/>
              <a:gd name="connsiteY2" fmla="*/ 1619250 h 1619250"/>
              <a:gd name="connsiteX3" fmla="*/ 971550 w 971550"/>
              <a:gd name="connsiteY3" fmla="*/ 1619250 h 1619250"/>
              <a:gd name="connsiteX0" fmla="*/ 1695450 w 1695450"/>
              <a:gd name="connsiteY0" fmla="*/ 19050 h 1600200"/>
              <a:gd name="connsiteX1" fmla="*/ 0 w 1695450"/>
              <a:gd name="connsiteY1" fmla="*/ 0 h 1600200"/>
              <a:gd name="connsiteX2" fmla="*/ 0 w 1695450"/>
              <a:gd name="connsiteY2" fmla="*/ 1600200 h 1600200"/>
              <a:gd name="connsiteX3" fmla="*/ 971550 w 1695450"/>
              <a:gd name="connsiteY3" fmla="*/ 1600200 h 1600200"/>
              <a:gd name="connsiteX0" fmla="*/ 1771650 w 1771650"/>
              <a:gd name="connsiteY0" fmla="*/ 0 h 1619250"/>
              <a:gd name="connsiteX1" fmla="*/ 0 w 1771650"/>
              <a:gd name="connsiteY1" fmla="*/ 19050 h 1619250"/>
              <a:gd name="connsiteX2" fmla="*/ 0 w 1771650"/>
              <a:gd name="connsiteY2" fmla="*/ 1619250 h 1619250"/>
              <a:gd name="connsiteX3" fmla="*/ 971550 w 1771650"/>
              <a:gd name="connsiteY3" fmla="*/ 1619250 h 1619250"/>
              <a:gd name="connsiteX0" fmla="*/ 1228725 w 1228725"/>
              <a:gd name="connsiteY0" fmla="*/ 0 h 1600200"/>
              <a:gd name="connsiteX1" fmla="*/ 0 w 1228725"/>
              <a:gd name="connsiteY1" fmla="*/ 0 h 1600200"/>
              <a:gd name="connsiteX2" fmla="*/ 0 w 1228725"/>
              <a:gd name="connsiteY2" fmla="*/ 1600200 h 1600200"/>
              <a:gd name="connsiteX3" fmla="*/ 971550 w 1228725"/>
              <a:gd name="connsiteY3" fmla="*/ 1600200 h 1600200"/>
              <a:gd name="connsiteX0" fmla="*/ 1228725 w 1619250"/>
              <a:gd name="connsiteY0" fmla="*/ 0 h 1600200"/>
              <a:gd name="connsiteX1" fmla="*/ 0 w 1619250"/>
              <a:gd name="connsiteY1" fmla="*/ 0 h 1600200"/>
              <a:gd name="connsiteX2" fmla="*/ 0 w 1619250"/>
              <a:gd name="connsiteY2" fmla="*/ 1600200 h 1600200"/>
              <a:gd name="connsiteX3" fmla="*/ 1619250 w 1619250"/>
              <a:gd name="connsiteY3" fmla="*/ 1581150 h 1600200"/>
              <a:gd name="connsiteX0" fmla="*/ 1228725 w 1609725"/>
              <a:gd name="connsiteY0" fmla="*/ 0 h 1600200"/>
              <a:gd name="connsiteX1" fmla="*/ 0 w 1609725"/>
              <a:gd name="connsiteY1" fmla="*/ 0 h 1600200"/>
              <a:gd name="connsiteX2" fmla="*/ 0 w 1609725"/>
              <a:gd name="connsiteY2" fmla="*/ 1600200 h 1600200"/>
              <a:gd name="connsiteX3" fmla="*/ 1609725 w 1609725"/>
              <a:gd name="connsiteY3" fmla="*/ 1595344 h 1600200"/>
              <a:gd name="connsiteX0" fmla="*/ 1228725 w 1619250"/>
              <a:gd name="connsiteY0" fmla="*/ 0 h 1604807"/>
              <a:gd name="connsiteX1" fmla="*/ 0 w 1619250"/>
              <a:gd name="connsiteY1" fmla="*/ 0 h 1604807"/>
              <a:gd name="connsiteX2" fmla="*/ 0 w 1619250"/>
              <a:gd name="connsiteY2" fmla="*/ 1600200 h 1604807"/>
              <a:gd name="connsiteX3" fmla="*/ 1619250 w 1619250"/>
              <a:gd name="connsiteY3" fmla="*/ 1604807 h 1604807"/>
              <a:gd name="connsiteX0" fmla="*/ 1228725 w 1644650"/>
              <a:gd name="connsiteY0" fmla="*/ 0 h 1604807"/>
              <a:gd name="connsiteX1" fmla="*/ 0 w 1644650"/>
              <a:gd name="connsiteY1" fmla="*/ 0 h 1604807"/>
              <a:gd name="connsiteX2" fmla="*/ 0 w 1644650"/>
              <a:gd name="connsiteY2" fmla="*/ 1600200 h 1604807"/>
              <a:gd name="connsiteX3" fmla="*/ 1644650 w 1644650"/>
              <a:gd name="connsiteY3" fmla="*/ 1604807 h 1604807"/>
              <a:gd name="connsiteX0" fmla="*/ 1228725 w 1644650"/>
              <a:gd name="connsiteY0" fmla="*/ 0 h 1604807"/>
              <a:gd name="connsiteX1" fmla="*/ 0 w 1644650"/>
              <a:gd name="connsiteY1" fmla="*/ 0 h 1604807"/>
              <a:gd name="connsiteX2" fmla="*/ 0 w 1644650"/>
              <a:gd name="connsiteY2" fmla="*/ 1600200 h 1604807"/>
              <a:gd name="connsiteX3" fmla="*/ 1644650 w 1644650"/>
              <a:gd name="connsiteY3" fmla="*/ 1604807 h 160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650" h="1604807">
                <a:moveTo>
                  <a:pt x="1228725" y="0"/>
                </a:moveTo>
                <a:lnTo>
                  <a:pt x="0" y="0"/>
                </a:lnTo>
                <a:lnTo>
                  <a:pt x="0" y="1600200"/>
                </a:lnTo>
                <a:lnTo>
                  <a:pt x="1644650" y="1604807"/>
                </a:lnTo>
              </a:path>
            </a:pathLst>
          </a:custGeom>
          <a:noFill/>
          <a:ln w="101600" cap="sq">
            <a:solidFill>
              <a:schemeClr val="accent1">
                <a:shade val="50000"/>
                <a:alpha val="71000"/>
              </a:schemeClr>
            </a:solidFill>
            <a:miter lim="800000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övegdoboz 23"/>
          <p:cNvSpPr txBox="1"/>
          <p:nvPr/>
        </p:nvSpPr>
        <p:spPr>
          <a:xfrm>
            <a:off x="827584" y="2877584"/>
            <a:ext cx="13681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/>
              <a:t>Helyszíni </a:t>
            </a:r>
            <a:r>
              <a:rPr lang="hu-HU" sz="2000" b="1" dirty="0" smtClean="0"/>
              <a:t>szemle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19592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4975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Jogosultsági</a:t>
            </a:r>
            <a:r>
              <a:rPr lang="hu-HU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ellenőrzés</a:t>
            </a:r>
          </a:p>
        </p:txBody>
      </p:sp>
      <p:sp>
        <p:nvSpPr>
          <p:cNvPr id="8" name="Content Placeholder 21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229600" cy="475252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smtClean="0"/>
              <a:t>Nem hiánypótolható szempontok:</a:t>
            </a:r>
            <a:r>
              <a:rPr lang="hu-HU" sz="2000" dirty="0" smtClean="0"/>
              <a:t> </a:t>
            </a:r>
          </a:p>
          <a:p>
            <a:pPr>
              <a:defRPr/>
            </a:pPr>
            <a:r>
              <a:rPr lang="hu-HU" sz="2000" dirty="0" smtClean="0"/>
              <a:t>Pályázati adatlaphoz csatolt nyilatkozat és papír alapú nyilatkozat egyezése</a:t>
            </a:r>
          </a:p>
          <a:p>
            <a:pPr>
              <a:defRPr/>
            </a:pPr>
            <a:r>
              <a:rPr lang="hu-HU" sz="2000" dirty="0" smtClean="0"/>
              <a:t>A támogatást igénylő átlátható szervezetnek minősül</a:t>
            </a:r>
          </a:p>
          <a:p>
            <a:pPr>
              <a:defRPr/>
            </a:pPr>
            <a:r>
              <a:rPr lang="hu-HU" sz="2000" dirty="0" smtClean="0"/>
              <a:t>A támogatási kérelem az állami támogatási szabályoknak megfelel</a:t>
            </a:r>
          </a:p>
          <a:p>
            <a:pPr>
              <a:defRPr/>
            </a:pPr>
            <a:r>
              <a:rPr lang="hu-HU" sz="2000" dirty="0" smtClean="0"/>
              <a:t>Egyszeri hiánypótlási lehetőség (egyeztetéssel egybekötve)</a:t>
            </a:r>
            <a:endParaRPr lang="hu-HU" sz="2000" dirty="0"/>
          </a:p>
          <a:p>
            <a:pPr marL="0" indent="0">
              <a:buNone/>
              <a:defRPr/>
            </a:pPr>
            <a:r>
              <a:rPr lang="hu-HU" sz="2000" b="1" dirty="0" smtClean="0"/>
              <a:t>Jogosultsági ellenőrzés eredménye:</a:t>
            </a:r>
          </a:p>
          <a:p>
            <a:pPr marL="0" indent="0">
              <a:buNone/>
              <a:defRPr/>
            </a:pPr>
            <a:endParaRPr lang="hu-HU" sz="2000" b="1" dirty="0" smtClean="0"/>
          </a:p>
        </p:txBody>
      </p:sp>
      <p:sp>
        <p:nvSpPr>
          <p:cNvPr id="9" name="Téglalap 8"/>
          <p:cNvSpPr/>
          <p:nvPr/>
        </p:nvSpPr>
        <p:spPr>
          <a:xfrm>
            <a:off x="7020272" y="3861048"/>
            <a:ext cx="2015778" cy="10162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hu-HU" sz="1600" dirty="0">
                <a:solidFill>
                  <a:prstClr val="black"/>
                </a:solidFill>
              </a:rPr>
              <a:t>É</a:t>
            </a:r>
            <a:r>
              <a:rPr lang="hu-HU" sz="1600" dirty="0" smtClean="0">
                <a:solidFill>
                  <a:prstClr val="black"/>
                </a:solidFill>
              </a:rPr>
              <a:t>rtesítés megfelelésről -  Tartalmi </a:t>
            </a:r>
            <a:r>
              <a:rPr lang="hu-HU" sz="1600" dirty="0">
                <a:solidFill>
                  <a:prstClr val="black"/>
                </a:solidFill>
              </a:rPr>
              <a:t>értékelés megkezdése</a:t>
            </a:r>
          </a:p>
        </p:txBody>
      </p:sp>
      <p:sp>
        <p:nvSpPr>
          <p:cNvPr id="10" name="Téglalap 9"/>
          <p:cNvSpPr/>
          <p:nvPr/>
        </p:nvSpPr>
        <p:spPr>
          <a:xfrm>
            <a:off x="2471985" y="4793689"/>
            <a:ext cx="2520181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 smtClean="0">
                <a:solidFill>
                  <a:prstClr val="black"/>
                </a:solidFill>
              </a:rPr>
              <a:t>Hiánypótlás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11" name="Jobbra nyíl 10"/>
          <p:cNvSpPr/>
          <p:nvPr/>
        </p:nvSpPr>
        <p:spPr>
          <a:xfrm>
            <a:off x="611188" y="3937471"/>
            <a:ext cx="6264275" cy="360363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cap="small" dirty="0">
                <a:solidFill>
                  <a:prstClr val="white"/>
                </a:solidFill>
              </a:rPr>
              <a:t>megfelelt</a:t>
            </a:r>
          </a:p>
        </p:txBody>
      </p:sp>
      <p:sp>
        <p:nvSpPr>
          <p:cNvPr id="12" name="Jobbra nyíl 11"/>
          <p:cNvSpPr/>
          <p:nvPr/>
        </p:nvSpPr>
        <p:spPr>
          <a:xfrm>
            <a:off x="611188" y="4802659"/>
            <a:ext cx="1728787" cy="36036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cap="small" dirty="0">
                <a:solidFill>
                  <a:prstClr val="white"/>
                </a:solidFill>
              </a:rPr>
              <a:t>hiányos</a:t>
            </a:r>
          </a:p>
        </p:txBody>
      </p:sp>
      <p:sp>
        <p:nvSpPr>
          <p:cNvPr id="13" name="Téglalap 12"/>
          <p:cNvSpPr/>
          <p:nvPr/>
        </p:nvSpPr>
        <p:spPr>
          <a:xfrm>
            <a:off x="7092950" y="5163021"/>
            <a:ext cx="1943100" cy="930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hu-HU" sz="16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hu-HU" sz="1600" dirty="0" smtClean="0">
                <a:solidFill>
                  <a:prstClr val="black"/>
                </a:solidFill>
              </a:rPr>
              <a:t>Értesítés elutasításról</a:t>
            </a:r>
            <a:endParaRPr lang="hu-HU" sz="16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hu-HU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14" name="Jobbra nyíl 13"/>
          <p:cNvSpPr/>
          <p:nvPr/>
        </p:nvSpPr>
        <p:spPr>
          <a:xfrm>
            <a:off x="611188" y="5732934"/>
            <a:ext cx="6264275" cy="36036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cap="small" dirty="0">
                <a:solidFill>
                  <a:prstClr val="white"/>
                </a:solidFill>
              </a:rPr>
              <a:t>nem hiánypótolható hiba / nem megfelelt</a:t>
            </a:r>
          </a:p>
        </p:txBody>
      </p:sp>
      <p:sp>
        <p:nvSpPr>
          <p:cNvPr id="15" name="Jobbra nyíl 14"/>
          <p:cNvSpPr/>
          <p:nvPr/>
        </p:nvSpPr>
        <p:spPr>
          <a:xfrm>
            <a:off x="5003800" y="4518496"/>
            <a:ext cx="1871663" cy="358775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cap="small" dirty="0">
                <a:solidFill>
                  <a:prstClr val="white"/>
                </a:solidFill>
              </a:rPr>
              <a:t>megfelelt</a:t>
            </a:r>
          </a:p>
        </p:txBody>
      </p:sp>
      <p:sp>
        <p:nvSpPr>
          <p:cNvPr id="16" name="Jobbra nyíl 15"/>
          <p:cNvSpPr/>
          <p:nvPr/>
        </p:nvSpPr>
        <p:spPr>
          <a:xfrm>
            <a:off x="5003800" y="5085184"/>
            <a:ext cx="1871663" cy="358775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cap="small" dirty="0">
                <a:solidFill>
                  <a:prstClr val="white"/>
                </a:solidFill>
              </a:rPr>
              <a:t>nem megfelelt</a:t>
            </a:r>
          </a:p>
        </p:txBody>
      </p:sp>
    </p:spTree>
    <p:extLst>
      <p:ext uri="{BB962C8B-B14F-4D97-AF65-F5344CB8AC3E}">
        <p14:creationId xmlns:p14="http://schemas.microsoft.com/office/powerpoint/2010/main" val="338627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u-HU" sz="2500" dirty="0"/>
              <a:t>Biztosítja</a:t>
            </a:r>
          </a:p>
          <a:p>
            <a:pPr>
              <a:defRPr/>
            </a:pPr>
            <a:r>
              <a:rPr lang="hu-HU" sz="2500" dirty="0"/>
              <a:t>a támogatásra legalkalmasabb projekt kiválasztását,</a:t>
            </a:r>
          </a:p>
          <a:p>
            <a:pPr>
              <a:defRPr/>
            </a:pPr>
            <a:r>
              <a:rPr lang="hu-HU" sz="2500" dirty="0"/>
              <a:t>a költséghatékonysági, fenntarthatósági és teljesítmény szempontból magas minőségű projektek kiválasztását, </a:t>
            </a:r>
          </a:p>
          <a:p>
            <a:pPr>
              <a:defRPr/>
            </a:pPr>
            <a:r>
              <a:rPr lang="hu-HU" sz="2500" dirty="0"/>
              <a:t>olyan projektek kiválasztását, amelyek közvetlenül hozzájárulnak az érintett prioritás specifikus céljaihoz </a:t>
            </a:r>
          </a:p>
          <a:p>
            <a:pPr>
              <a:defRPr/>
            </a:pPr>
            <a:r>
              <a:rPr lang="hu-HU" sz="2500" dirty="0"/>
              <a:t>az állami támogatási szabályoknak való megfelelést</a:t>
            </a:r>
            <a:r>
              <a:rPr lang="hu-HU" sz="2500" dirty="0" smtClean="0"/>
              <a:t>.</a:t>
            </a:r>
          </a:p>
          <a:p>
            <a:pPr>
              <a:defRPr/>
            </a:pPr>
            <a:r>
              <a:rPr lang="hu-HU" sz="2500" dirty="0"/>
              <a:t>i</a:t>
            </a:r>
            <a:r>
              <a:rPr lang="hu-HU" sz="2500" dirty="0" smtClean="0"/>
              <a:t>ndikátorok teljesüléséhez való hozzájárulás</a:t>
            </a:r>
            <a:endParaRPr lang="hu-HU" sz="2500" dirty="0"/>
          </a:p>
          <a:p>
            <a:endParaRPr lang="hu-HU" sz="2500" dirty="0"/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57200" y="116632"/>
            <a:ext cx="8229600" cy="849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Tartalmi</a:t>
            </a:r>
            <a:r>
              <a:rPr lang="hu-HU" cap="non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ellenőrzés (IH)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3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hu-HU" sz="2200" dirty="0" smtClean="0"/>
              <a:t>A támogatási kérelem beérkezését </a:t>
            </a:r>
            <a:r>
              <a:rPr lang="hu-HU" sz="2200" dirty="0"/>
              <a:t>követően a döntés meghozataláig bármikor </a:t>
            </a:r>
            <a:r>
              <a:rPr lang="hu-HU" sz="2200" dirty="0" smtClean="0"/>
              <a:t>elrendelhető</a:t>
            </a:r>
          </a:p>
          <a:p>
            <a:pPr marL="0" indent="0" algn="just">
              <a:buNone/>
              <a:defRPr/>
            </a:pPr>
            <a:endParaRPr lang="hu-HU" sz="2200" dirty="0"/>
          </a:p>
          <a:p>
            <a:pPr algn="just">
              <a:defRPr/>
            </a:pPr>
            <a:r>
              <a:rPr lang="hu-HU" sz="2200" dirty="0"/>
              <a:t>Elrendelése esetén az értékelés nem zárható le a szemle eredményének értékelését </a:t>
            </a:r>
            <a:r>
              <a:rPr lang="hu-HU" sz="2200" dirty="0" smtClean="0"/>
              <a:t>megelőzően</a:t>
            </a:r>
          </a:p>
          <a:p>
            <a:pPr marL="0" indent="0" algn="just">
              <a:buNone/>
              <a:defRPr/>
            </a:pPr>
            <a:endParaRPr lang="hu-HU" sz="2200" dirty="0"/>
          </a:p>
          <a:p>
            <a:pPr algn="just">
              <a:defRPr/>
            </a:pPr>
            <a:r>
              <a:rPr lang="hu-HU" sz="2200" dirty="0" smtClean="0"/>
              <a:t>Célja, a támogatási kérelemben rögzített </a:t>
            </a:r>
            <a:r>
              <a:rPr lang="hu-HU" sz="2200" dirty="0"/>
              <a:t>adatok ellenőrzése, szabálytalanság megelőzése, döntéshez többlet információ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57200" y="0"/>
            <a:ext cx="82296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Helyszíni</a:t>
            </a:r>
            <a:r>
              <a:rPr lang="hu-HU" cap="non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szemle</a:t>
            </a:r>
          </a:p>
        </p:txBody>
      </p:sp>
    </p:spTree>
    <p:extLst>
      <p:ext uri="{BB962C8B-B14F-4D97-AF65-F5344CB8AC3E}">
        <p14:creationId xmlns:p14="http://schemas.microsoft.com/office/powerpoint/2010/main" val="9093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 txBox="1">
            <a:spLocks/>
          </p:cNvSpPr>
          <p:nvPr/>
        </p:nvSpPr>
        <p:spPr>
          <a:xfrm>
            <a:off x="457200" y="0"/>
            <a:ext cx="82296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Döntés (IH)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1"/>
          <p:cNvSpPr txBox="1">
            <a:spLocks/>
          </p:cNvSpPr>
          <p:nvPr/>
        </p:nvSpPr>
        <p:spPr>
          <a:xfrm>
            <a:off x="266700" y="1484784"/>
            <a:ext cx="8610600" cy="4824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AutoNum type="arabicPeriod"/>
              <a:defRPr/>
            </a:pPr>
            <a:r>
              <a:rPr lang="hu-HU" sz="2000" b="1" dirty="0" smtClean="0">
                <a:solidFill>
                  <a:prstClr val="black"/>
                </a:solidFill>
              </a:rPr>
              <a:t>Folyamatos elbírálás</a:t>
            </a:r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hu-HU" sz="2000" dirty="0" smtClean="0">
                <a:solidFill>
                  <a:prstClr val="black"/>
                </a:solidFill>
              </a:rPr>
              <a:t>a támogatási kérelem beérkezésétől számított </a:t>
            </a:r>
            <a:r>
              <a:rPr lang="hu-HU" sz="2000" u="sng" dirty="0" smtClean="0">
                <a:solidFill>
                  <a:prstClr val="black"/>
                </a:solidFill>
              </a:rPr>
              <a:t>30. napig </a:t>
            </a:r>
            <a:r>
              <a:rPr lang="hu-HU" sz="2000" dirty="0" smtClean="0">
                <a:solidFill>
                  <a:prstClr val="black"/>
                </a:solidFill>
              </a:rPr>
              <a:t>döntés</a:t>
            </a:r>
            <a:endParaRPr lang="hu-HU" sz="2000" b="1" dirty="0" smtClean="0">
              <a:solidFill>
                <a:prstClr val="black"/>
              </a:solidFill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  <a:defRPr/>
            </a:pPr>
            <a:r>
              <a:rPr lang="hu-HU" sz="2000" b="1" dirty="0" smtClean="0">
                <a:solidFill>
                  <a:prstClr val="black"/>
                </a:solidFill>
              </a:rPr>
              <a:t>Szakaszos elbírálás</a:t>
            </a:r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hu-HU" sz="2000" dirty="0" smtClean="0">
                <a:solidFill>
                  <a:prstClr val="black"/>
                </a:solidFill>
              </a:rPr>
              <a:t>a felhívásban rögzített szakasz zárásától vagy a benyújtási határidőtől számított </a:t>
            </a:r>
            <a:r>
              <a:rPr lang="hu-HU" sz="2000" u="sng" dirty="0" smtClean="0">
                <a:solidFill>
                  <a:prstClr val="black"/>
                </a:solidFill>
              </a:rPr>
              <a:t>30. napig</a:t>
            </a:r>
            <a:r>
              <a:rPr lang="hu-HU" sz="2000" dirty="0" smtClean="0">
                <a:solidFill>
                  <a:prstClr val="black"/>
                </a:solidFill>
              </a:rPr>
              <a:t> döntés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hu-HU" sz="2000" b="1" dirty="0" smtClean="0">
                <a:solidFill>
                  <a:prstClr val="black"/>
                </a:solidFill>
              </a:rPr>
              <a:t>Nagyprojekt</a:t>
            </a:r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hu-HU" sz="2000" dirty="0" smtClean="0">
                <a:solidFill>
                  <a:prstClr val="black"/>
                </a:solidFill>
              </a:rPr>
              <a:t>a támogatási kérelem beérkezésétől számított </a:t>
            </a:r>
            <a:r>
              <a:rPr lang="hu-HU" sz="2000" u="sng" dirty="0" smtClean="0">
                <a:solidFill>
                  <a:prstClr val="black"/>
                </a:solidFill>
              </a:rPr>
              <a:t>90. napig</a:t>
            </a:r>
            <a:r>
              <a:rPr lang="hu-HU" sz="2000" dirty="0" smtClean="0">
                <a:solidFill>
                  <a:prstClr val="black"/>
                </a:solidFill>
              </a:rPr>
              <a:t> döntés</a:t>
            </a:r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hu-HU" sz="2000" dirty="0" smtClean="0">
              <a:solidFill>
                <a:prstClr val="black"/>
              </a:solidFill>
            </a:endParaRPr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hu-HU" sz="2000" dirty="0" smtClean="0">
                <a:solidFill>
                  <a:prstClr val="black"/>
                </a:solidFill>
              </a:rPr>
              <a:t>A határidőbe nem számít bele a </a:t>
            </a:r>
            <a:r>
              <a:rPr lang="hu-HU" sz="2000" u="sng" dirty="0" smtClean="0">
                <a:solidFill>
                  <a:prstClr val="black"/>
                </a:solidFill>
              </a:rPr>
              <a:t>hiánypótlás, korrekció, tisztázó kérdés</a:t>
            </a:r>
            <a:r>
              <a:rPr lang="hu-HU" sz="2000" dirty="0" smtClean="0">
                <a:solidFill>
                  <a:prstClr val="black"/>
                </a:solidFill>
              </a:rPr>
              <a:t> megválaszolás és a </a:t>
            </a:r>
            <a:r>
              <a:rPr lang="hu-HU" sz="2000" u="sng" dirty="0" smtClean="0">
                <a:solidFill>
                  <a:prstClr val="black"/>
                </a:solidFill>
              </a:rPr>
              <a:t>kifogás</a:t>
            </a:r>
            <a:r>
              <a:rPr lang="hu-HU" sz="2000" dirty="0" smtClean="0">
                <a:solidFill>
                  <a:prstClr val="black"/>
                </a:solidFill>
              </a:rPr>
              <a:t> döntési ideje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hu-HU" sz="2000" b="1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hu-HU" sz="2000" b="1" dirty="0" smtClean="0">
                <a:solidFill>
                  <a:prstClr val="black"/>
                </a:solidFill>
              </a:rPr>
              <a:t>A </a:t>
            </a:r>
            <a:r>
              <a:rPr lang="hu-HU" sz="2000" b="1" dirty="0">
                <a:solidFill>
                  <a:prstClr val="black"/>
                </a:solidFill>
              </a:rPr>
              <a:t>határidőt hosszabbítja</a:t>
            </a:r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hu-HU" sz="2000" dirty="0" smtClean="0">
                <a:solidFill>
                  <a:prstClr val="black"/>
                </a:solidFill>
              </a:rPr>
              <a:t>Döntés-előkészítő bizottság bevonása: </a:t>
            </a:r>
            <a:r>
              <a:rPr lang="hu-HU" sz="2000" u="sng" dirty="0" smtClean="0">
                <a:solidFill>
                  <a:prstClr val="black"/>
                </a:solidFill>
              </a:rPr>
              <a:t>10 nappal</a:t>
            </a:r>
          </a:p>
          <a:p>
            <a:pPr marL="400050" lvl="1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hu-HU" sz="2000" dirty="0" smtClean="0">
                <a:solidFill>
                  <a:prstClr val="black"/>
                </a:solidFill>
              </a:rPr>
              <a:t>A vártnál magasabb számú támogatási kérelem beérkezése: </a:t>
            </a:r>
            <a:r>
              <a:rPr lang="hu-HU" sz="2000" u="sng" dirty="0" smtClean="0">
                <a:solidFill>
                  <a:prstClr val="black"/>
                </a:solidFill>
              </a:rPr>
              <a:t>30 nappal</a:t>
            </a:r>
          </a:p>
        </p:txBody>
      </p:sp>
    </p:spTree>
    <p:extLst>
      <p:ext uri="{BB962C8B-B14F-4D97-AF65-F5344CB8AC3E}">
        <p14:creationId xmlns:p14="http://schemas.microsoft.com/office/powerpoint/2010/main" val="40952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3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Döntés</a:t>
            </a:r>
            <a:r>
              <a:rPr lang="hu-HU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eredménye</a:t>
            </a:r>
            <a:r>
              <a:rPr lang="hu-HU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323528" y="1825550"/>
            <a:ext cx="4464496" cy="4123730"/>
          </a:xfrm>
          <a:prstGeom prst="ellipse">
            <a:avLst/>
          </a:prstGeom>
          <a:solidFill>
            <a:schemeClr val="accent1"/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black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5364088" y="2492896"/>
            <a:ext cx="3168352" cy="3293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611560" y="2204864"/>
            <a:ext cx="2223864" cy="213262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2195736" y="2335742"/>
            <a:ext cx="2223864" cy="213262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black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1335832" y="3581263"/>
            <a:ext cx="2223864" cy="213262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black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907704" y="19168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prstClr val="black"/>
                </a:solidFill>
              </a:rPr>
              <a:t>Támogatott</a:t>
            </a:r>
            <a:endParaRPr lang="hu-HU" b="1" dirty="0">
              <a:solidFill>
                <a:prstClr val="black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830428" y="294800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prstClr val="black"/>
                </a:solidFill>
              </a:rPr>
              <a:t>Csökkentett összköltséggel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787388" y="262321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prstClr val="black"/>
                </a:solidFill>
              </a:rPr>
              <a:t>Csökkentett mértékkel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1619672" y="446836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prstClr val="black"/>
                </a:solidFill>
              </a:rPr>
              <a:t>Feltételekkel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6012160" y="34096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prstClr val="black"/>
                </a:solidFill>
              </a:rPr>
              <a:t>Nem támogatott</a:t>
            </a:r>
            <a:endParaRPr lang="hu-H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1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936104"/>
          </a:xfrm>
        </p:spPr>
        <p:txBody>
          <a:bodyPr>
            <a:normAutofit/>
          </a:bodyPr>
          <a:lstStyle/>
          <a:p>
            <a:r>
              <a:rPr lang="hu-HU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PROJEKT MEGVALÓSÍTÁSA SORÁN A KINCSTÁR, MINT KSZ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4536504"/>
          </a:xfrm>
        </p:spPr>
        <p:txBody>
          <a:bodyPr>
            <a:noAutofit/>
          </a:bodyPr>
          <a:lstStyle/>
          <a:p>
            <a:pPr lvl="0" algn="just"/>
            <a:r>
              <a:rPr lang="hu-HU" sz="1900" dirty="0" smtClean="0"/>
              <a:t>Az </a:t>
            </a:r>
            <a:r>
              <a:rPr lang="hu-HU" sz="1900" dirty="0"/>
              <a:t>IH nevében megköti a </a:t>
            </a:r>
            <a:r>
              <a:rPr lang="hu-HU" sz="1900" b="1" dirty="0"/>
              <a:t>támogatási szerződéseket </a:t>
            </a:r>
            <a:r>
              <a:rPr lang="hu-HU" sz="1900" dirty="0"/>
              <a:t>és kezeli azok </a:t>
            </a:r>
            <a:r>
              <a:rPr lang="hu-HU" sz="1900" dirty="0" smtClean="0"/>
              <a:t>módosításait</a:t>
            </a:r>
            <a:r>
              <a:rPr lang="hu-HU" sz="1900" dirty="0"/>
              <a:t>.</a:t>
            </a:r>
          </a:p>
          <a:p>
            <a:pPr lvl="0" algn="just"/>
            <a:r>
              <a:rPr lang="hu-HU" sz="1900" dirty="0"/>
              <a:t>M</a:t>
            </a:r>
            <a:r>
              <a:rPr lang="hu-HU" sz="1900" dirty="0" smtClean="0"/>
              <a:t>űködteti </a:t>
            </a:r>
            <a:r>
              <a:rPr lang="hu-HU" sz="1900" dirty="0"/>
              <a:t>és ellenőrzi a </a:t>
            </a:r>
            <a:r>
              <a:rPr lang="hu-HU" sz="1900" b="1" dirty="0"/>
              <a:t>biztosítéki </a:t>
            </a:r>
            <a:r>
              <a:rPr lang="hu-HU" sz="1900" b="1" dirty="0" smtClean="0"/>
              <a:t>rendszert</a:t>
            </a:r>
            <a:r>
              <a:rPr lang="hu-HU" sz="1900" dirty="0"/>
              <a:t>.</a:t>
            </a:r>
          </a:p>
          <a:p>
            <a:pPr lvl="0" algn="just"/>
            <a:r>
              <a:rPr lang="hu-HU" sz="1900" dirty="0"/>
              <a:t>E</a:t>
            </a:r>
            <a:r>
              <a:rPr lang="hu-HU" sz="1900" dirty="0" smtClean="0"/>
              <a:t>llenőrzi </a:t>
            </a:r>
            <a:r>
              <a:rPr lang="hu-HU" sz="1900" dirty="0"/>
              <a:t>és nyomon követi a megvalósítás </a:t>
            </a:r>
            <a:r>
              <a:rPr lang="hu-HU" sz="1900" b="1" dirty="0"/>
              <a:t>műszaki és pénzügyi </a:t>
            </a:r>
            <a:r>
              <a:rPr lang="hu-HU" sz="1900" b="1" dirty="0" smtClean="0"/>
              <a:t>előrehaladását</a:t>
            </a:r>
            <a:r>
              <a:rPr lang="hu-HU" sz="1900" dirty="0" smtClean="0"/>
              <a:t>: a támogatási szerződésbe </a:t>
            </a:r>
            <a:r>
              <a:rPr lang="hu-HU" sz="1900" dirty="0"/>
              <a:t>épített mérföldkövek megvalósulását, ellátja az ezzel kapcsolatos jelentéstételi </a:t>
            </a:r>
            <a:r>
              <a:rPr lang="hu-HU" sz="1900" dirty="0" smtClean="0"/>
              <a:t>kötelezettségeket, illetve </a:t>
            </a:r>
            <a:r>
              <a:rPr lang="hu-HU" sz="1900" dirty="0"/>
              <a:t>kezeli a kifizetési </a:t>
            </a:r>
            <a:r>
              <a:rPr lang="hu-HU" sz="1900" dirty="0" smtClean="0"/>
              <a:t>kérelmeket.</a:t>
            </a:r>
            <a:endParaRPr lang="hu-HU" sz="1900" dirty="0"/>
          </a:p>
          <a:p>
            <a:pPr lvl="0" algn="just"/>
            <a:r>
              <a:rPr lang="hu-HU" sz="1900" dirty="0"/>
              <a:t>I</a:t>
            </a:r>
            <a:r>
              <a:rPr lang="hu-HU" sz="1900" dirty="0" smtClean="0"/>
              <a:t>ndokolt </a:t>
            </a:r>
            <a:r>
              <a:rPr lang="hu-HU" sz="1900" dirty="0"/>
              <a:t>esetben döntési javaslatot tesz a támogatási szerződéstől való </a:t>
            </a:r>
            <a:r>
              <a:rPr lang="hu-HU" sz="1900" dirty="0" smtClean="0"/>
              <a:t>elállásra.</a:t>
            </a:r>
            <a:endParaRPr lang="hu-HU" sz="1900" dirty="0"/>
          </a:p>
          <a:p>
            <a:pPr lvl="0" algn="just"/>
            <a:r>
              <a:rPr lang="hu-HU" sz="1900" dirty="0"/>
              <a:t>V</a:t>
            </a:r>
            <a:r>
              <a:rPr lang="hu-HU" sz="1900" dirty="0" smtClean="0"/>
              <a:t>égzi </a:t>
            </a:r>
            <a:r>
              <a:rPr lang="hu-HU" sz="1900" dirty="0"/>
              <a:t>a kockázatelemzés alapján tervezett </a:t>
            </a:r>
            <a:r>
              <a:rPr lang="hu-HU" sz="1900" b="1" dirty="0"/>
              <a:t>éves helyszíni ellenőrzési terv </a:t>
            </a:r>
            <a:r>
              <a:rPr lang="hu-HU" sz="1900" dirty="0"/>
              <a:t>megvalósítását, illetve szükséges esetben végzi az IH által elrendelt rendkívüli helyszíni </a:t>
            </a:r>
            <a:r>
              <a:rPr lang="hu-HU" sz="1900" dirty="0" smtClean="0"/>
              <a:t>ellenőrzéseket</a:t>
            </a:r>
            <a:r>
              <a:rPr lang="hu-HU" sz="1900" dirty="0"/>
              <a:t>.</a:t>
            </a:r>
            <a:endParaRPr lang="hu-HU" sz="1900" dirty="0" smtClean="0"/>
          </a:p>
          <a:p>
            <a:pPr lvl="0" algn="just"/>
            <a:r>
              <a:rPr lang="hu-HU" sz="1900" dirty="0"/>
              <a:t>E</a:t>
            </a:r>
            <a:r>
              <a:rPr lang="hu-HU" sz="1900" dirty="0" smtClean="0"/>
              <a:t>llenőrzi a </a:t>
            </a:r>
            <a:r>
              <a:rPr lang="hu-HU" sz="1900" b="1" dirty="0" smtClean="0"/>
              <a:t>közbeszerzési eljárásokat </a:t>
            </a:r>
            <a:r>
              <a:rPr lang="hu-HU" sz="1900" dirty="0" smtClean="0"/>
              <a:t>a 272/2014. (XI.5.) Korm. Rendelet alapján.</a:t>
            </a:r>
            <a:endParaRPr lang="hu-HU" sz="1900" dirty="0"/>
          </a:p>
        </p:txBody>
      </p:sp>
    </p:spTree>
    <p:extLst>
      <p:ext uri="{BB962C8B-B14F-4D97-AF65-F5344CB8AC3E}">
        <p14:creationId xmlns:p14="http://schemas.microsoft.com/office/powerpoint/2010/main" val="175659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Támogatási jogviszony (XV. Fejezet)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Támogatási szerződés v. okirat</a:t>
            </a:r>
          </a:p>
          <a:p>
            <a:r>
              <a:rPr lang="hu-HU" dirty="0" smtClean="0"/>
              <a:t>Biztosítékok</a:t>
            </a:r>
          </a:p>
          <a:p>
            <a:r>
              <a:rPr lang="hu-HU" dirty="0" smtClean="0"/>
              <a:t>Támogatási szerződés módosítása, változás bejelentés</a:t>
            </a:r>
          </a:p>
          <a:p>
            <a:r>
              <a:rPr lang="hu-HU" dirty="0" smtClean="0"/>
              <a:t>Támogatási jogviszony megszüntetése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79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szerződéskötés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464497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000" dirty="0" smtClean="0"/>
              <a:t>Ellenőrzi</a:t>
            </a:r>
            <a:r>
              <a:rPr lang="hu-HU" sz="2000" dirty="0"/>
              <a:t>, hogy a </a:t>
            </a:r>
            <a:r>
              <a:rPr lang="hu-HU" sz="2000" b="1" dirty="0"/>
              <a:t>döntésnek megfelelő feltételek </a:t>
            </a:r>
            <a:r>
              <a:rPr lang="hu-HU" sz="2000" dirty="0"/>
              <a:t>maradéktalanul teljesültek-e a támogatást igénylő részéről, illetve ellenőrzi, hogy a szerződéskötéshez szükséges dokumentumok, igazolások a megadott határidőn belül hiánytalanul és hibátlanul rendelkezésre </a:t>
            </a:r>
            <a:r>
              <a:rPr lang="hu-HU" sz="2000" dirty="0" smtClean="0"/>
              <a:t>állnak</a:t>
            </a:r>
            <a:r>
              <a:rPr lang="hu-HU" sz="2000" dirty="0"/>
              <a:t>.</a:t>
            </a:r>
            <a:endParaRPr lang="hu-HU" sz="2000" dirty="0" smtClean="0"/>
          </a:p>
          <a:p>
            <a:pPr algn="just">
              <a:spcBef>
                <a:spcPts val="2400"/>
              </a:spcBef>
            </a:pPr>
            <a:r>
              <a:rPr lang="hu-HU" sz="2000" dirty="0"/>
              <a:t>A</a:t>
            </a:r>
            <a:r>
              <a:rPr lang="hu-HU" sz="2000" dirty="0" smtClean="0"/>
              <a:t>z </a:t>
            </a:r>
            <a:r>
              <a:rPr lang="hu-HU" sz="2000" dirty="0"/>
              <a:t>IH által elrendelt esetekben </a:t>
            </a:r>
            <a:r>
              <a:rPr lang="hu-HU" sz="2000" b="1" dirty="0"/>
              <a:t>helyszíni </a:t>
            </a:r>
            <a:r>
              <a:rPr lang="hu-HU" sz="2000" b="1" dirty="0" smtClean="0"/>
              <a:t>szemle </a:t>
            </a:r>
            <a:r>
              <a:rPr lang="hu-HU" sz="2000" dirty="0" smtClean="0"/>
              <a:t>keretében ellenőrzést </a:t>
            </a:r>
            <a:r>
              <a:rPr lang="hu-HU" sz="2000" dirty="0"/>
              <a:t>végez a műszaki, szakmai kérdések és dokumentum-állomány </a:t>
            </a:r>
            <a:r>
              <a:rPr lang="hu-HU" sz="2000" dirty="0" smtClean="0"/>
              <a:t>tekintetében.</a:t>
            </a:r>
          </a:p>
          <a:p>
            <a:pPr algn="just"/>
            <a:r>
              <a:rPr lang="hu-HU" sz="2000" dirty="0"/>
              <a:t>A</a:t>
            </a:r>
            <a:r>
              <a:rPr lang="hu-HU" sz="2000" dirty="0" smtClean="0"/>
              <a:t>mennyiben </a:t>
            </a:r>
            <a:r>
              <a:rPr lang="hu-HU" sz="2000" dirty="0"/>
              <a:t>a fenti ellenőrzési feladatainak eredménye indokolja, úgy halasztott hatálybalépésre vonatkozó döntést készít elő az IH részére részletes indoklással és </a:t>
            </a:r>
            <a:r>
              <a:rPr lang="hu-HU" sz="2000" dirty="0" smtClean="0"/>
              <a:t>ütemezéssel.</a:t>
            </a:r>
            <a:endParaRPr lang="hu-HU" sz="2000" dirty="0"/>
          </a:p>
          <a:p>
            <a:pPr algn="just">
              <a:spcBef>
                <a:spcPts val="2400"/>
              </a:spcBef>
            </a:pPr>
            <a:r>
              <a:rPr lang="hu-HU" sz="2000" dirty="0"/>
              <a:t>Segíti a Kedvezményezettet a támogatási szerződés részét képező, megvalósítást biztosító </a:t>
            </a:r>
            <a:r>
              <a:rPr lang="hu-HU" sz="2000" b="1" dirty="0"/>
              <a:t>mérföldkövek</a:t>
            </a:r>
            <a:r>
              <a:rPr lang="hu-HU" sz="2000" dirty="0"/>
              <a:t> megtervezésében, illetve végzi ezek folyamatos ellenőrzését.</a:t>
            </a:r>
          </a:p>
          <a:p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3076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724411" cy="936104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hu-HU" sz="2000" cap="none" dirty="0" smtClean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/>
            </a:r>
            <a:br>
              <a:rPr lang="hu-HU" sz="2000" cap="none" dirty="0" smtClean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</a:br>
            <a:r>
              <a:rPr lang="hu-HU" sz="2000" cap="none" dirty="0" smtClean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/>
            </a:r>
            <a:br>
              <a:rPr lang="hu-HU" sz="2000" cap="none" dirty="0" smtClean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</a:br>
            <a:r>
              <a:rPr lang="hu-HU" sz="2200" cap="none" dirty="0" smtClean="0">
                <a:latin typeface="+mj-lt"/>
                <a:ea typeface="+mn-ea"/>
                <a:cs typeface="Times New Roman" panose="02020603050405020304" pitchFamily="18" charset="0"/>
              </a:rPr>
              <a:t>TARTALOM</a:t>
            </a:r>
            <a:r>
              <a:rPr lang="hu-HU" sz="2000" cap="none" dirty="0">
                <a:latin typeface="+mj-lt"/>
                <a:ea typeface="+mn-ea"/>
                <a:cs typeface="Times New Roman" panose="02020603050405020304" pitchFamily="18" charset="0"/>
              </a:rPr>
              <a:t/>
            </a:r>
            <a:br>
              <a:rPr lang="hu-HU" sz="2000" cap="none" dirty="0">
                <a:latin typeface="+mj-lt"/>
                <a:ea typeface="+mn-ea"/>
                <a:cs typeface="Times New Roman" panose="02020603050405020304" pitchFamily="18" charset="0"/>
              </a:rPr>
            </a:br>
            <a:r>
              <a:rPr lang="hu-HU" sz="3200" b="0" cap="none" dirty="0" smtClean="0">
                <a:solidFill>
                  <a:prstClr val="black"/>
                </a:solidFill>
                <a:ea typeface="+mn-ea"/>
              </a:rPr>
              <a:t/>
            </a:r>
            <a:br>
              <a:rPr lang="hu-HU" sz="3200" b="0" cap="none" dirty="0" smtClean="0">
                <a:solidFill>
                  <a:prstClr val="black"/>
                </a:solidFill>
                <a:ea typeface="+mn-ea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hu-HU" sz="2000" b="1" dirty="0" smtClean="0">
                <a:latin typeface="+mn-lt"/>
                <a:cs typeface="Times New Roman" panose="02020603050405020304" pitchFamily="18" charset="0"/>
              </a:rPr>
              <a:t>Az Operatív Program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u-HU" sz="2000" b="1" dirty="0" smtClean="0">
                <a:latin typeface="+mn-lt"/>
                <a:cs typeface="Times New Roman" panose="02020603050405020304" pitchFamily="18" charset="0"/>
              </a:rPr>
              <a:t>Jogszabályok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u-HU" sz="2000" b="1" dirty="0" smtClean="0">
                <a:latin typeface="+mn-lt"/>
                <a:cs typeface="Times New Roman" panose="02020603050405020304" pitchFamily="18" charset="0"/>
              </a:rPr>
              <a:t>Magyar Államkincstár, mint Közreműködő Szervezet feladatai a </a:t>
            </a:r>
            <a:r>
              <a:rPr lang="hu-HU" sz="2000" b="1" dirty="0" smtClean="0"/>
              <a:t>272/2014</a:t>
            </a:r>
            <a:r>
              <a:rPr lang="hu-HU" sz="2000" b="1" dirty="0"/>
              <a:t>. (XI. 5.) Korm. </a:t>
            </a:r>
            <a:r>
              <a:rPr lang="hu-HU" sz="2000" b="1" dirty="0" smtClean="0"/>
              <a:t>rendelet főbb fejezetei szerint</a:t>
            </a:r>
            <a:endParaRPr lang="hu-HU" sz="2000" b="1" dirty="0"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hu-HU" sz="2000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>
            <a:spLocks noGrp="1"/>
          </p:cNvSpPr>
          <p:nvPr>
            <p:ph type="title"/>
          </p:nvPr>
        </p:nvSpPr>
        <p:spPr>
          <a:xfrm>
            <a:off x="323528" y="29152"/>
            <a:ext cx="8363272" cy="993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Szerződésmódosítás</a:t>
            </a:r>
            <a:r>
              <a:rPr lang="hu-HU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\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változás bejelentés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445790" y="2492897"/>
            <a:ext cx="4054202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9144000" y="4013047"/>
            <a:ext cx="4054202" cy="2952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4900" dirty="0">
                <a:solidFill>
                  <a:prstClr val="black"/>
                </a:solidFill>
              </a:rPr>
              <a:t>P</a:t>
            </a:r>
            <a:r>
              <a:rPr lang="hu-HU" sz="4900" dirty="0" smtClean="0">
                <a:solidFill>
                  <a:prstClr val="black"/>
                </a:solidFill>
              </a:rPr>
              <a:t>rojekt fizikai befejezése </a:t>
            </a:r>
            <a:r>
              <a:rPr lang="hu-HU" sz="4900" b="1" dirty="0" smtClean="0">
                <a:solidFill>
                  <a:prstClr val="black"/>
                </a:solidFill>
              </a:rPr>
              <a:t>3 hónapot meg nem haladóan késik</a:t>
            </a:r>
            <a:r>
              <a:rPr lang="hu-HU" sz="4900" dirty="0" smtClean="0">
                <a:solidFill>
                  <a:prstClr val="black"/>
                </a:solidFill>
              </a:rPr>
              <a:t>,</a:t>
            </a:r>
          </a:p>
          <a:p>
            <a:r>
              <a:rPr lang="hu-HU" sz="4900" dirty="0" smtClean="0">
                <a:solidFill>
                  <a:prstClr val="black"/>
                </a:solidFill>
              </a:rPr>
              <a:t>Projekt szintű mérföldkövek elérése </a:t>
            </a:r>
            <a:r>
              <a:rPr lang="hu-HU" sz="4900" b="1" dirty="0" smtClean="0">
                <a:solidFill>
                  <a:prstClr val="black"/>
                </a:solidFill>
              </a:rPr>
              <a:t>3 hónapot meg nem haladóan késik</a:t>
            </a:r>
            <a:r>
              <a:rPr lang="hu-HU" sz="4900" dirty="0" smtClean="0">
                <a:solidFill>
                  <a:prstClr val="black"/>
                </a:solidFill>
              </a:rPr>
              <a:t>,</a:t>
            </a:r>
          </a:p>
          <a:p>
            <a:r>
              <a:rPr lang="hu-HU" sz="4900" dirty="0" smtClean="0">
                <a:solidFill>
                  <a:prstClr val="black"/>
                </a:solidFill>
              </a:rPr>
              <a:t>Műszaki, szakmai tartalom módosítás</a:t>
            </a:r>
          </a:p>
          <a:p>
            <a:pPr lvl="1">
              <a:buFont typeface="Wingdings" pitchFamily="2" charset="2"/>
              <a:buChar char="Ø"/>
            </a:pPr>
            <a:r>
              <a:rPr lang="hu-HU" sz="4900" b="1" dirty="0" smtClean="0">
                <a:solidFill>
                  <a:prstClr val="black"/>
                </a:solidFill>
              </a:rPr>
              <a:t>Kedvezőbb vagy azonos értékű </a:t>
            </a:r>
            <a:r>
              <a:rPr lang="hu-HU" sz="4900" dirty="0" smtClean="0">
                <a:solidFill>
                  <a:prstClr val="black"/>
                </a:solidFill>
              </a:rPr>
              <a:t>műszaki, szakmai megoldás fog megvalósulni,</a:t>
            </a:r>
          </a:p>
          <a:p>
            <a:pPr lvl="1">
              <a:buFont typeface="Wingdings" pitchFamily="2" charset="2"/>
              <a:buChar char="Ø"/>
            </a:pPr>
            <a:r>
              <a:rPr lang="hu-HU" sz="4900" dirty="0" smtClean="0">
                <a:solidFill>
                  <a:prstClr val="black"/>
                </a:solidFill>
              </a:rPr>
              <a:t>Projekttartalom módosítás, mely </a:t>
            </a:r>
            <a:r>
              <a:rPr lang="hu-HU" sz="4900" b="1" dirty="0" smtClean="0">
                <a:solidFill>
                  <a:prstClr val="black"/>
                </a:solidFill>
              </a:rPr>
              <a:t>támogathatóság feltételeit nem érinti</a:t>
            </a:r>
            <a:r>
              <a:rPr lang="hu-HU" sz="4900" dirty="0" smtClean="0">
                <a:solidFill>
                  <a:prstClr val="black"/>
                </a:solidFill>
              </a:rPr>
              <a:t>, és nem jelent kockázatot a projekt eredményességére.</a:t>
            </a:r>
          </a:p>
          <a:p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11" name="Tartalom helye 2"/>
          <p:cNvSpPr txBox="1">
            <a:spLocks/>
          </p:cNvSpPr>
          <p:nvPr/>
        </p:nvSpPr>
        <p:spPr>
          <a:xfrm>
            <a:off x="8986242" y="-963488"/>
            <a:ext cx="4054202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b="1" dirty="0" smtClean="0">
                <a:solidFill>
                  <a:prstClr val="black"/>
                </a:solidFill>
              </a:rPr>
              <a:t>Költségvetés módosítás</a:t>
            </a:r>
          </a:p>
          <a:p>
            <a:r>
              <a:rPr lang="hu-HU" sz="1600" dirty="0" smtClean="0">
                <a:solidFill>
                  <a:prstClr val="black"/>
                </a:solidFill>
              </a:rPr>
              <a:t>Műszaki, szakmai tartalom módosítás</a:t>
            </a:r>
          </a:p>
          <a:p>
            <a:r>
              <a:rPr lang="hu-HU" sz="1600" dirty="0" smtClean="0">
                <a:solidFill>
                  <a:prstClr val="black"/>
                </a:solidFill>
              </a:rPr>
              <a:t>Indikátorok </a:t>
            </a:r>
            <a:r>
              <a:rPr lang="hu-HU" sz="1600" dirty="0">
                <a:solidFill>
                  <a:prstClr val="black"/>
                </a:solidFill>
              </a:rPr>
              <a:t>tervértékének </a:t>
            </a:r>
            <a:r>
              <a:rPr lang="hu-HU" sz="1600" dirty="0" smtClean="0">
                <a:solidFill>
                  <a:prstClr val="black"/>
                </a:solidFill>
              </a:rPr>
              <a:t>változása</a:t>
            </a:r>
          </a:p>
          <a:p>
            <a:pPr lvl="1">
              <a:buFont typeface="Wingdings" pitchFamily="2" charset="2"/>
              <a:buChar char="Ø"/>
            </a:pPr>
            <a:r>
              <a:rPr lang="hu-HU" sz="1600" b="1" dirty="0" smtClean="0">
                <a:solidFill>
                  <a:prstClr val="black"/>
                </a:solidFill>
              </a:rPr>
              <a:t>75% alatti teljesülés esetén a támogatás arányosan csökken</a:t>
            </a:r>
          </a:p>
          <a:p>
            <a:pPr>
              <a:buFont typeface="Wingdings" pitchFamily="2" charset="2"/>
              <a:buChar char="Ø"/>
            </a:pPr>
            <a:r>
              <a:rPr lang="hu-HU" sz="1600" dirty="0" smtClean="0">
                <a:solidFill>
                  <a:prstClr val="black"/>
                </a:solidFill>
              </a:rPr>
              <a:t>Kedvezményezett </a:t>
            </a:r>
            <a:r>
              <a:rPr lang="hu-HU" sz="1600" dirty="0">
                <a:solidFill>
                  <a:prstClr val="black"/>
                </a:solidFill>
              </a:rPr>
              <a:t>személyének változása</a:t>
            </a:r>
            <a:endParaRPr lang="hu-HU" sz="1600" dirty="0" smtClean="0">
              <a:solidFill>
                <a:prstClr val="black"/>
              </a:solidFill>
            </a:endParaRPr>
          </a:p>
        </p:txBody>
      </p:sp>
      <p:sp>
        <p:nvSpPr>
          <p:cNvPr id="12" name="Folyamatábra: Másik feldolgozás 11"/>
          <p:cNvSpPr/>
          <p:nvPr/>
        </p:nvSpPr>
        <p:spPr>
          <a:xfrm>
            <a:off x="733946" y="1421160"/>
            <a:ext cx="3744416" cy="576064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55576" y="1412776"/>
            <a:ext cx="37444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prstClr val="black"/>
                </a:solidFill>
              </a:rPr>
              <a:t>Szerződésmódosítás</a:t>
            </a:r>
          </a:p>
          <a:p>
            <a:pPr algn="ctr"/>
            <a:r>
              <a:rPr lang="hu-HU" dirty="0" smtClean="0">
                <a:solidFill>
                  <a:prstClr val="black"/>
                </a:solidFill>
              </a:rPr>
              <a:t>30 napos bírálat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14" name="Folyamatábra: Másik feldolgozás 13"/>
          <p:cNvSpPr/>
          <p:nvPr/>
        </p:nvSpPr>
        <p:spPr>
          <a:xfrm>
            <a:off x="4860032" y="1412776"/>
            <a:ext cx="3744416" cy="576064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860032" y="1386026"/>
            <a:ext cx="37444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prstClr val="black"/>
                </a:solidFill>
              </a:rPr>
              <a:t>Változás bejelentés</a:t>
            </a:r>
          </a:p>
          <a:p>
            <a:pPr algn="ctr"/>
            <a:r>
              <a:rPr lang="hu-HU" dirty="0" smtClean="0">
                <a:solidFill>
                  <a:prstClr val="black"/>
                </a:solidFill>
              </a:rPr>
              <a:t>10 napos bírálat</a:t>
            </a:r>
            <a:endParaRPr lang="hu-HU" dirty="0">
              <a:solidFill>
                <a:prstClr val="black"/>
              </a:solidFill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382719689"/>
              </p:ext>
            </p:extLst>
          </p:nvPr>
        </p:nvGraphicFramePr>
        <p:xfrm>
          <a:off x="636240" y="2093706"/>
          <a:ext cx="40077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902393525"/>
              </p:ext>
            </p:extLst>
          </p:nvPr>
        </p:nvGraphicFramePr>
        <p:xfrm>
          <a:off x="4796408" y="2101109"/>
          <a:ext cx="40077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5837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931224" cy="9361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Módosítási</a:t>
            </a:r>
            <a:r>
              <a:rPr lang="hu-HU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tilalmak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24859722"/>
              </p:ext>
            </p:extLst>
          </p:nvPr>
        </p:nvGraphicFramePr>
        <p:xfrm>
          <a:off x="1475656" y="1484784"/>
          <a:ext cx="6624736" cy="4520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211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372483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Közbeszerzési eljárások ellenőrzése </a:t>
            </a:r>
            <a:br>
              <a:rPr lang="hu-HU" dirty="0" smtClean="0"/>
            </a:br>
            <a:r>
              <a:rPr lang="hu-HU" dirty="0" smtClean="0"/>
              <a:t>(XVI. Fejezet)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r>
              <a:rPr lang="hu-HU" sz="2400" b="1" dirty="0"/>
              <a:t>Közösségi értékhatárt </a:t>
            </a:r>
            <a:r>
              <a:rPr lang="hu-HU" sz="2400" b="1" dirty="0" smtClean="0"/>
              <a:t>elérő</a:t>
            </a:r>
          </a:p>
          <a:p>
            <a:r>
              <a:rPr lang="hu-HU" sz="2400" b="1" dirty="0"/>
              <a:t>K</a:t>
            </a:r>
            <a:r>
              <a:rPr lang="hu-HU" sz="2400" b="1" dirty="0" smtClean="0"/>
              <a:t>özösségi </a:t>
            </a:r>
            <a:r>
              <a:rPr lang="hu-HU" sz="2400" b="1" dirty="0"/>
              <a:t>értékhatárt nem elérő </a:t>
            </a:r>
            <a:endParaRPr lang="hu-HU" sz="2400" dirty="0"/>
          </a:p>
          <a:p>
            <a:r>
              <a:rPr lang="hu-HU" sz="2400" b="1" dirty="0" smtClean="0"/>
              <a:t>Ex </a:t>
            </a:r>
            <a:r>
              <a:rPr lang="hu-HU" sz="2400" b="1" dirty="0"/>
              <a:t>ante minőségbiztosítás </a:t>
            </a:r>
            <a:endParaRPr lang="hu-HU" sz="2400" dirty="0"/>
          </a:p>
          <a:p>
            <a:r>
              <a:rPr lang="hu-HU" sz="2400" b="1" dirty="0" smtClean="0"/>
              <a:t>Utóellenőrzés </a:t>
            </a:r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010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444491" cy="936104"/>
          </a:xfrm>
        </p:spPr>
        <p:txBody>
          <a:bodyPr>
            <a:norm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Pénzügyi lebonyolítás keretében a Kincstár</a:t>
            </a:r>
            <a:b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(XVII. Fejezet)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3226" y="1484784"/>
            <a:ext cx="8229600" cy="4353347"/>
          </a:xfrm>
        </p:spPr>
        <p:txBody>
          <a:bodyPr>
            <a:normAutofit/>
          </a:bodyPr>
          <a:lstStyle/>
          <a:p>
            <a:pPr lvl="0" algn="just">
              <a:lnSpc>
                <a:spcPct val="200000"/>
              </a:lnSpc>
            </a:pPr>
            <a:r>
              <a:rPr lang="hu-HU" sz="2000" dirty="0"/>
              <a:t>B</a:t>
            </a:r>
            <a:r>
              <a:rPr lang="hu-HU" sz="2000" dirty="0" smtClean="0"/>
              <a:t>efogadja </a:t>
            </a:r>
            <a:r>
              <a:rPr lang="hu-HU" sz="2000" dirty="0"/>
              <a:t>és ellenőrzi a </a:t>
            </a:r>
            <a:r>
              <a:rPr lang="hu-HU" sz="2000" b="1" dirty="0"/>
              <a:t>kifizetési </a:t>
            </a:r>
            <a:r>
              <a:rPr lang="hu-HU" sz="2000" b="1" dirty="0" smtClean="0"/>
              <a:t>kérelmeket </a:t>
            </a:r>
            <a:r>
              <a:rPr lang="hu-HU" sz="2000" dirty="0"/>
              <a:t>(előleg, időközi kifizetési kérelem és záró kifizetési igénylés egyaránt);</a:t>
            </a:r>
          </a:p>
          <a:p>
            <a:pPr lvl="0" algn="just">
              <a:lnSpc>
                <a:spcPct val="200000"/>
              </a:lnSpc>
            </a:pPr>
            <a:r>
              <a:rPr lang="hu-HU" sz="2000" dirty="0"/>
              <a:t>V</a:t>
            </a:r>
            <a:r>
              <a:rPr lang="hu-HU" sz="2000" dirty="0" smtClean="0"/>
              <a:t>égzi </a:t>
            </a:r>
            <a:r>
              <a:rPr lang="hu-HU" sz="2000" dirty="0"/>
              <a:t>a támogatás </a:t>
            </a:r>
            <a:r>
              <a:rPr lang="hu-HU" sz="2000" dirty="0" smtClean="0"/>
              <a:t>Kedvezményezettek </a:t>
            </a:r>
            <a:r>
              <a:rPr lang="hu-HU" sz="2000" dirty="0"/>
              <a:t>felé történő </a:t>
            </a:r>
            <a:r>
              <a:rPr lang="hu-HU" sz="2000" b="1" dirty="0"/>
              <a:t>kifizetését</a:t>
            </a:r>
            <a:r>
              <a:rPr lang="hu-HU" sz="2000" dirty="0"/>
              <a:t> az IH átutalási megbízás-jóváhagyása </a:t>
            </a:r>
            <a:r>
              <a:rPr lang="hu-HU" sz="2000" dirty="0" smtClean="0"/>
              <a:t>után.</a:t>
            </a:r>
            <a:endParaRPr lang="hu-HU" sz="2000" dirty="0"/>
          </a:p>
          <a:p>
            <a:pPr lvl="0" algn="just">
              <a:lnSpc>
                <a:spcPct val="200000"/>
              </a:lnSpc>
            </a:pPr>
            <a:r>
              <a:rPr lang="hu-HU" sz="2000" dirty="0"/>
              <a:t>K</a:t>
            </a:r>
            <a:r>
              <a:rPr lang="hu-HU" sz="2000" dirty="0" smtClean="0"/>
              <a:t>ezeli </a:t>
            </a:r>
            <a:r>
              <a:rPr lang="hu-HU" sz="2000" dirty="0"/>
              <a:t>a feltárt </a:t>
            </a:r>
            <a:r>
              <a:rPr lang="hu-HU" sz="2000" b="1" dirty="0"/>
              <a:t>szabálytalanságok</a:t>
            </a:r>
            <a:r>
              <a:rPr lang="hu-HU" sz="2000" dirty="0"/>
              <a:t> pénzügyi </a:t>
            </a:r>
            <a:r>
              <a:rPr lang="hu-HU" sz="2000" dirty="0" smtClean="0"/>
              <a:t>vonatkozásait.</a:t>
            </a:r>
            <a:endParaRPr lang="hu-HU" sz="2000" dirty="0"/>
          </a:p>
          <a:p>
            <a:pPr lvl="0" algn="just">
              <a:lnSpc>
                <a:spcPct val="200000"/>
              </a:lnSpc>
            </a:pPr>
            <a:r>
              <a:rPr lang="hu-HU" sz="2000" dirty="0"/>
              <a:t>V</a:t>
            </a:r>
            <a:r>
              <a:rPr lang="hu-HU" sz="2000" dirty="0" smtClean="0"/>
              <a:t>égzi </a:t>
            </a:r>
            <a:r>
              <a:rPr lang="hu-HU" sz="2000" dirty="0"/>
              <a:t>a </a:t>
            </a:r>
            <a:r>
              <a:rPr lang="hu-HU" sz="2000" b="1" dirty="0" smtClean="0"/>
              <a:t>követeléskezelést</a:t>
            </a:r>
            <a:r>
              <a:rPr lang="hu-HU" sz="2000" dirty="0" smtClean="0"/>
              <a:t>.</a:t>
            </a:r>
            <a:endParaRPr lang="hu-HU" sz="2000" dirty="0"/>
          </a:p>
          <a:p>
            <a:pPr marL="0" indent="0">
              <a:buNone/>
            </a:pP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0043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2"/>
          <p:cNvSpPr txBox="1">
            <a:spLocks/>
          </p:cNvSpPr>
          <p:nvPr/>
        </p:nvSpPr>
        <p:spPr>
          <a:xfrm>
            <a:off x="1187624" y="1268760"/>
            <a:ext cx="6912768" cy="19205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dk1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hu-HU" sz="1800" b="1" u="sng" dirty="0" smtClean="0">
                <a:solidFill>
                  <a:prstClr val="black"/>
                </a:solidFill>
              </a:rPr>
              <a:t>Előleg</a:t>
            </a:r>
          </a:p>
          <a:p>
            <a:r>
              <a:rPr lang="hu-HU" sz="1800" b="1" dirty="0" smtClean="0">
                <a:solidFill>
                  <a:prstClr val="black"/>
                </a:solidFill>
              </a:rPr>
              <a:t>Támogatási előleg </a:t>
            </a:r>
            <a:r>
              <a:rPr lang="hu-HU" sz="1800" dirty="0" smtClean="0">
                <a:solidFill>
                  <a:prstClr val="black"/>
                </a:solidFill>
              </a:rPr>
              <a:t>az utófinanszírozott tételekre – 25%, legfeljebb 300m Ft</a:t>
            </a:r>
          </a:p>
          <a:p>
            <a:r>
              <a:rPr lang="hu-HU" sz="1800" b="1" dirty="0" smtClean="0">
                <a:solidFill>
                  <a:prstClr val="black"/>
                </a:solidFill>
              </a:rPr>
              <a:t>Fordított ÁFA előleg </a:t>
            </a:r>
            <a:r>
              <a:rPr lang="hu-HU" sz="1800" dirty="0" smtClean="0">
                <a:solidFill>
                  <a:prstClr val="black"/>
                </a:solidFill>
              </a:rPr>
              <a:t>a szállítói finanszírozású elemekre</a:t>
            </a:r>
          </a:p>
          <a:p>
            <a:r>
              <a:rPr lang="hu-HU" sz="1800" b="1" dirty="0">
                <a:solidFill>
                  <a:prstClr val="black"/>
                </a:solidFill>
              </a:rPr>
              <a:t>Szállítói előleg </a:t>
            </a:r>
            <a:r>
              <a:rPr lang="hu-HU" sz="1800" dirty="0" smtClean="0">
                <a:solidFill>
                  <a:prstClr val="black"/>
                </a:solidFill>
              </a:rPr>
              <a:t>szállítói finanszírozás esetén a szállítói szerződésben szereplő előleg elszámolható összegének erejéig</a:t>
            </a:r>
            <a:endParaRPr lang="hu-HU" sz="1800" dirty="0">
              <a:solidFill>
                <a:prstClr val="black"/>
              </a:solidFill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1187624" y="3278594"/>
            <a:ext cx="6912768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dk1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hu-HU" sz="2000" b="1" u="sng" dirty="0" smtClean="0">
                <a:solidFill>
                  <a:prstClr val="black"/>
                </a:solidFill>
              </a:rPr>
              <a:t>Köztes kifizetési igénylés</a:t>
            </a:r>
          </a:p>
          <a:p>
            <a:r>
              <a:rPr lang="hu-HU" sz="2000" dirty="0" smtClean="0">
                <a:solidFill>
                  <a:prstClr val="black"/>
                </a:solidFill>
                <a:cs typeface="Arial" pitchFamily="34" charset="0"/>
              </a:rPr>
              <a:t>A </a:t>
            </a:r>
            <a:r>
              <a:rPr lang="hu-HU" sz="2000" b="1" dirty="0" smtClean="0">
                <a:solidFill>
                  <a:prstClr val="black"/>
                </a:solidFill>
                <a:cs typeface="Arial" pitchFamily="34" charset="0"/>
              </a:rPr>
              <a:t>mérföldkövek</a:t>
            </a:r>
            <a:r>
              <a:rPr lang="hu-HU" sz="2000" dirty="0" smtClean="0">
                <a:solidFill>
                  <a:prstClr val="black"/>
                </a:solidFill>
                <a:cs typeface="Arial" pitchFamily="34" charset="0"/>
              </a:rPr>
              <a:t> elérését követő tíz napon belül </a:t>
            </a:r>
            <a:r>
              <a:rPr lang="hu-HU" sz="2000" b="1" dirty="0" smtClean="0">
                <a:solidFill>
                  <a:prstClr val="black"/>
                </a:solidFill>
                <a:cs typeface="Arial" pitchFamily="34" charset="0"/>
              </a:rPr>
              <a:t>kötelező </a:t>
            </a:r>
            <a:r>
              <a:rPr lang="hu-HU" sz="2000" dirty="0" smtClean="0">
                <a:solidFill>
                  <a:prstClr val="black"/>
                </a:solidFill>
                <a:cs typeface="Arial" pitchFamily="34" charset="0"/>
              </a:rPr>
              <a:t>beszámolni a pénzügyi és szakmai előrehaladásról</a:t>
            </a:r>
            <a:endParaRPr lang="hu-HU" sz="2000" b="1" dirty="0" smtClean="0">
              <a:solidFill>
                <a:prstClr val="black"/>
              </a:solidFill>
            </a:endParaRPr>
          </a:p>
          <a:p>
            <a:endParaRPr lang="hu-HU" sz="2000" b="1" dirty="0">
              <a:solidFill>
                <a:prstClr val="black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1187624" y="4646746"/>
            <a:ext cx="6912767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dk1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hu-HU" sz="2000" b="1" u="sng" dirty="0" smtClean="0">
                <a:solidFill>
                  <a:prstClr val="black"/>
                </a:solidFill>
              </a:rPr>
              <a:t>Záró kifizetési igénylés</a:t>
            </a:r>
          </a:p>
          <a:p>
            <a:r>
              <a:rPr lang="hu-HU" sz="2000" dirty="0" smtClean="0">
                <a:solidFill>
                  <a:prstClr val="black"/>
                </a:solidFill>
              </a:rPr>
              <a:t>Projekt megvalósulást követően, kizárólag utófinanszírozású elemekre</a:t>
            </a:r>
          </a:p>
          <a:p>
            <a:r>
              <a:rPr lang="hu-HU" sz="2000" dirty="0" smtClean="0">
                <a:solidFill>
                  <a:prstClr val="black"/>
                </a:solidFill>
              </a:rPr>
              <a:t>Halasztott önerő lehetősége</a:t>
            </a:r>
            <a:endParaRPr lang="hu-HU" sz="2000" dirty="0">
              <a:solidFill>
                <a:prstClr val="black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860315" cy="936104"/>
          </a:xfrm>
        </p:spPr>
        <p:txBody>
          <a:bodyPr/>
          <a:lstStyle/>
          <a:p>
            <a:r>
              <a:rPr lang="hu-HU" dirty="0" smtClean="0"/>
              <a:t>Támogatás kifizetése </a:t>
            </a:r>
            <a:br>
              <a:rPr lang="hu-HU" dirty="0" smtClean="0"/>
            </a:br>
            <a:r>
              <a:rPr lang="hu-HU" dirty="0" smtClean="0"/>
              <a:t>(XVIII. Fejezet)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399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868427" cy="936104"/>
          </a:xfrm>
        </p:spPr>
        <p:txBody>
          <a:bodyPr>
            <a:normAutofit/>
          </a:bodyPr>
          <a:lstStyle/>
          <a:p>
            <a:r>
              <a:rPr lang="hu-HU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PROJEKT ZÁRÁS ÉS FENNTARTÁS ESETÉN KSZ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353347"/>
          </a:xfrm>
        </p:spPr>
        <p:txBody>
          <a:bodyPr>
            <a:normAutofit fontScale="85000" lnSpcReduction="10000"/>
          </a:bodyPr>
          <a:lstStyle/>
          <a:p>
            <a:pPr lvl="0" algn="just">
              <a:lnSpc>
                <a:spcPct val="170000"/>
              </a:lnSpc>
            </a:pPr>
            <a:r>
              <a:rPr lang="hu-HU" sz="2400" dirty="0">
                <a:solidFill>
                  <a:prstClr val="black"/>
                </a:solidFill>
              </a:rPr>
              <a:t>V</a:t>
            </a:r>
            <a:r>
              <a:rPr lang="hu-HU" sz="2400" dirty="0" smtClean="0">
                <a:solidFill>
                  <a:prstClr val="black"/>
                </a:solidFill>
              </a:rPr>
              <a:t>égzi </a:t>
            </a:r>
            <a:r>
              <a:rPr lang="hu-HU" sz="2400" dirty="0">
                <a:solidFill>
                  <a:prstClr val="black"/>
                </a:solidFill>
              </a:rPr>
              <a:t>a </a:t>
            </a:r>
            <a:r>
              <a:rPr lang="hu-HU" sz="2400" b="1" dirty="0">
                <a:solidFill>
                  <a:prstClr val="black"/>
                </a:solidFill>
              </a:rPr>
              <a:t>záró beszámolók </a:t>
            </a:r>
            <a:r>
              <a:rPr lang="hu-HU" sz="2400" dirty="0">
                <a:solidFill>
                  <a:prstClr val="black"/>
                </a:solidFill>
              </a:rPr>
              <a:t>ellenőrzését és </a:t>
            </a:r>
            <a:r>
              <a:rPr lang="hu-HU" sz="2400" dirty="0" smtClean="0">
                <a:solidFill>
                  <a:prstClr val="black"/>
                </a:solidFill>
              </a:rPr>
              <a:t>elfogadását.</a:t>
            </a:r>
            <a:endParaRPr lang="hu-HU" sz="2400" dirty="0">
              <a:solidFill>
                <a:prstClr val="black"/>
              </a:solidFill>
            </a:endParaRPr>
          </a:p>
          <a:p>
            <a:pPr lvl="0" algn="just">
              <a:lnSpc>
                <a:spcPct val="170000"/>
              </a:lnSpc>
            </a:pPr>
            <a:r>
              <a:rPr lang="hu-HU" sz="2400" dirty="0">
                <a:solidFill>
                  <a:prstClr val="black"/>
                </a:solidFill>
              </a:rPr>
              <a:t>M</a:t>
            </a:r>
            <a:r>
              <a:rPr lang="hu-HU" sz="2400" dirty="0" smtClean="0">
                <a:solidFill>
                  <a:prstClr val="black"/>
                </a:solidFill>
              </a:rPr>
              <a:t>inden </a:t>
            </a:r>
            <a:r>
              <a:rPr lang="hu-HU" sz="2400" dirty="0">
                <a:solidFill>
                  <a:prstClr val="black"/>
                </a:solidFill>
              </a:rPr>
              <a:t>esetben </a:t>
            </a:r>
            <a:r>
              <a:rPr lang="hu-HU" sz="2400" b="1" dirty="0">
                <a:solidFill>
                  <a:prstClr val="black"/>
                </a:solidFill>
              </a:rPr>
              <a:t>záró helyszíni ellenőrzést </a:t>
            </a:r>
            <a:r>
              <a:rPr lang="hu-HU" sz="2400" dirty="0" smtClean="0">
                <a:solidFill>
                  <a:prstClr val="black"/>
                </a:solidFill>
              </a:rPr>
              <a:t>tart.</a:t>
            </a:r>
            <a:endParaRPr lang="hu-HU" sz="2400" dirty="0">
              <a:solidFill>
                <a:prstClr val="black"/>
              </a:solidFill>
            </a:endParaRPr>
          </a:p>
          <a:p>
            <a:pPr lvl="0" algn="just">
              <a:lnSpc>
                <a:spcPct val="170000"/>
              </a:lnSpc>
            </a:pPr>
            <a:r>
              <a:rPr lang="hu-HU" sz="2400" dirty="0">
                <a:solidFill>
                  <a:prstClr val="black"/>
                </a:solidFill>
              </a:rPr>
              <a:t>K</a:t>
            </a:r>
            <a:r>
              <a:rPr lang="hu-HU" sz="2400" dirty="0" smtClean="0">
                <a:solidFill>
                  <a:prstClr val="black"/>
                </a:solidFill>
              </a:rPr>
              <a:t>ezeli </a:t>
            </a:r>
            <a:r>
              <a:rPr lang="hu-HU" sz="2400" dirty="0">
                <a:solidFill>
                  <a:prstClr val="black"/>
                </a:solidFill>
              </a:rPr>
              <a:t>és ellenőrzi a </a:t>
            </a:r>
            <a:r>
              <a:rPr lang="hu-HU" sz="2400" b="1" dirty="0">
                <a:solidFill>
                  <a:prstClr val="black"/>
                </a:solidFill>
              </a:rPr>
              <a:t>fenntartási időszakban </a:t>
            </a:r>
            <a:r>
              <a:rPr lang="hu-HU" sz="2400" dirty="0">
                <a:solidFill>
                  <a:prstClr val="black"/>
                </a:solidFill>
              </a:rPr>
              <a:t>beérkező jelentéseket, illetve szükség szerint helyszíni ellenőrzéseket </a:t>
            </a:r>
            <a:r>
              <a:rPr lang="hu-HU" sz="2400" dirty="0" smtClean="0">
                <a:solidFill>
                  <a:prstClr val="black"/>
                </a:solidFill>
              </a:rPr>
              <a:t>végez.</a:t>
            </a:r>
            <a:endParaRPr lang="hu-HU" sz="2400" dirty="0">
              <a:solidFill>
                <a:prstClr val="black"/>
              </a:solidFill>
            </a:endParaRPr>
          </a:p>
          <a:p>
            <a:pPr lvl="0" algn="just">
              <a:lnSpc>
                <a:spcPct val="170000"/>
              </a:lnSpc>
            </a:pPr>
            <a:r>
              <a:rPr lang="hu-HU" sz="2400" dirty="0">
                <a:solidFill>
                  <a:prstClr val="black"/>
                </a:solidFill>
              </a:rPr>
              <a:t>A</a:t>
            </a:r>
            <a:r>
              <a:rPr lang="hu-HU" sz="2400" dirty="0" smtClean="0">
                <a:solidFill>
                  <a:prstClr val="black"/>
                </a:solidFill>
              </a:rPr>
              <a:t> </a:t>
            </a:r>
            <a:r>
              <a:rPr lang="hu-HU" sz="2400" dirty="0">
                <a:solidFill>
                  <a:prstClr val="black"/>
                </a:solidFill>
              </a:rPr>
              <a:t>vállalások nem, vagy részben teljesülése esetén döntési javaslatot tesz a szankcionálásra, vagy visszakövetelésre </a:t>
            </a:r>
            <a:r>
              <a:rPr lang="hu-HU" sz="2400" dirty="0" smtClean="0">
                <a:solidFill>
                  <a:prstClr val="black"/>
                </a:solidFill>
              </a:rPr>
              <a:t>vonatkozóan.</a:t>
            </a:r>
            <a:endParaRPr lang="hu-HU" sz="2400" dirty="0">
              <a:solidFill>
                <a:prstClr val="black"/>
              </a:solidFill>
            </a:endParaRPr>
          </a:p>
          <a:p>
            <a:pPr lvl="0" algn="just">
              <a:lnSpc>
                <a:spcPct val="170000"/>
              </a:lnSpc>
            </a:pPr>
            <a:r>
              <a:rPr lang="hu-HU" sz="2400" dirty="0">
                <a:solidFill>
                  <a:prstClr val="black"/>
                </a:solidFill>
              </a:rPr>
              <a:t>A</a:t>
            </a:r>
            <a:r>
              <a:rPr lang="hu-HU" sz="2400" dirty="0" smtClean="0">
                <a:solidFill>
                  <a:prstClr val="black"/>
                </a:solidFill>
              </a:rPr>
              <a:t> </a:t>
            </a:r>
            <a:r>
              <a:rPr lang="hu-HU" sz="2400" dirty="0">
                <a:solidFill>
                  <a:prstClr val="black"/>
                </a:solidFill>
              </a:rPr>
              <a:t>fenntartási időszak sikeres teljesítése esetén lezárja a támogatási </a:t>
            </a:r>
            <a:r>
              <a:rPr lang="hu-HU" sz="2400" dirty="0" smtClean="0">
                <a:solidFill>
                  <a:prstClr val="black"/>
                </a:solidFill>
              </a:rPr>
              <a:t>jogviszonyt.</a:t>
            </a:r>
            <a:endParaRPr lang="hu-HU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86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Kifogás </a:t>
            </a:r>
            <a:br>
              <a:rPr lang="hu-HU" dirty="0" smtClean="0"/>
            </a:br>
            <a:r>
              <a:rPr lang="hu-HU" dirty="0" smtClean="0"/>
              <a:t>(XX. Fejezet)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hu-HU" dirty="0"/>
              <a:t>A támogatást igénylő vagy a kedvezményezett a támogatási kérelem benyújtásának időpontjától a </a:t>
            </a:r>
            <a:r>
              <a:rPr lang="hu-HU" u="sng" dirty="0"/>
              <a:t>támogatási jogviszony időtartama alatt</a:t>
            </a:r>
            <a:r>
              <a:rPr lang="hu-HU" dirty="0"/>
              <a:t> elektronikus úton, az európai uniós források felhasználásáért felelős miniszterhez címezve </a:t>
            </a:r>
            <a:r>
              <a:rPr lang="hu-HU" b="1" dirty="0"/>
              <a:t>kifogást</a:t>
            </a:r>
            <a:r>
              <a:rPr lang="hu-HU" dirty="0"/>
              <a:t> nyújthat be, ha a</a:t>
            </a:r>
          </a:p>
          <a:p>
            <a:pPr algn="just"/>
            <a:r>
              <a:rPr lang="hu-HU" dirty="0" smtClean="0"/>
              <a:t>projekt </a:t>
            </a:r>
            <a:r>
              <a:rPr lang="hu-HU" dirty="0"/>
              <a:t>kiválasztási eljárásra, </a:t>
            </a:r>
          </a:p>
          <a:p>
            <a:pPr algn="just"/>
            <a:r>
              <a:rPr lang="hu-HU" dirty="0"/>
              <a:t>a támogatási döntés meghozatalára, </a:t>
            </a:r>
          </a:p>
          <a:p>
            <a:pPr algn="just"/>
            <a:r>
              <a:rPr lang="hu-HU" dirty="0"/>
              <a:t>a támogatói okirat kiadására vagy a támogatási szerződés megkötésére, </a:t>
            </a:r>
          </a:p>
          <a:p>
            <a:pPr algn="just"/>
            <a:r>
              <a:rPr lang="hu-HU" dirty="0"/>
              <a:t>a támogatás folyósítására, </a:t>
            </a:r>
            <a:r>
              <a:rPr lang="hu-HU" dirty="0" smtClean="0"/>
              <a:t>visszakövetelésére</a:t>
            </a:r>
          </a:p>
          <a:p>
            <a:pPr marL="0" indent="0" algn="just">
              <a:buNone/>
            </a:pPr>
            <a:r>
              <a:rPr lang="hu-HU" dirty="0" smtClean="0"/>
              <a:t> vonatkozó </a:t>
            </a:r>
            <a:r>
              <a:rPr lang="hu-HU" dirty="0"/>
              <a:t>eljárás </a:t>
            </a:r>
            <a:r>
              <a:rPr lang="hu-HU" u="sng" dirty="0"/>
              <a:t>jogszabálysértő vagy a felhívásba, támogatási szerződésbe ütközik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441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Szabálytalanságkezelés (XXI. Fejezet)</a:t>
            </a:r>
            <a:endParaRPr lang="hu-HU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83991045"/>
              </p:ext>
            </p:extLst>
          </p:nvPr>
        </p:nvGraphicFramePr>
        <p:xfrm>
          <a:off x="448386" y="1484784"/>
          <a:ext cx="808405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506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444491" cy="93610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Szabálytalansági döntések elleni jogorvoslat</a:t>
            </a:r>
            <a:br>
              <a:rPr lang="hu-HU" dirty="0" smtClean="0"/>
            </a:br>
            <a:r>
              <a:rPr lang="hu-HU" dirty="0" smtClean="0"/>
              <a:t> (XXII. Fejezet)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/>
              <a:t>szabálytalansági eljárással érintett támogatási szerződés szerinti </a:t>
            </a:r>
            <a:r>
              <a:rPr lang="hu-HU" b="1" dirty="0"/>
              <a:t>kedvezményezett</a:t>
            </a:r>
            <a:r>
              <a:rPr lang="hu-HU" dirty="0"/>
              <a:t>, </a:t>
            </a:r>
            <a:r>
              <a:rPr lang="hu-HU" b="1" dirty="0"/>
              <a:t>akire nézve </a:t>
            </a:r>
            <a:r>
              <a:rPr lang="hu-HU" dirty="0"/>
              <a:t>a szabálytalansági döntés a támogatási jogviszonyból származó </a:t>
            </a:r>
            <a:r>
              <a:rPr lang="hu-HU" b="1" dirty="0"/>
              <a:t>jogokat vagy kötelezettségeket állapít meg, módosít, illetve megszüntet</a:t>
            </a:r>
            <a:r>
              <a:rPr lang="hu-HU" dirty="0"/>
              <a:t>, </a:t>
            </a:r>
          </a:p>
          <a:p>
            <a:pPr algn="just"/>
            <a:r>
              <a:rPr lang="hu-HU" dirty="0"/>
              <a:t>a döntés jogszabálysértő </a:t>
            </a:r>
          </a:p>
          <a:p>
            <a:pPr algn="just"/>
            <a:r>
              <a:rPr lang="hu-HU" dirty="0"/>
              <a:t>vagy támogatási szerződésbe </a:t>
            </a:r>
          </a:p>
          <a:p>
            <a:pPr algn="just"/>
            <a:r>
              <a:rPr lang="hu-HU" dirty="0"/>
              <a:t>vagy felhívásba ütközése esetén a szabálytalansági döntés ellen jogorvoslattal élhet</a:t>
            </a:r>
          </a:p>
          <a:p>
            <a:pPr marL="0" indent="0" algn="just">
              <a:buNone/>
            </a:pPr>
            <a:r>
              <a:rPr lang="hu-HU" dirty="0"/>
              <a:t>A jogorvoslati kérelemről az európai uniós források felhasználásáért felelős miniszter a </a:t>
            </a:r>
            <a:r>
              <a:rPr lang="hu-HU" b="1" dirty="0"/>
              <a:t>dönt.</a:t>
            </a:r>
            <a:endParaRPr lang="hu-HU" dirty="0"/>
          </a:p>
          <a:p>
            <a:pPr marL="0" indent="0" algn="just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919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420155" cy="936104"/>
          </a:xfrm>
        </p:spPr>
        <p:txBody>
          <a:bodyPr/>
          <a:lstStyle/>
          <a:p>
            <a:r>
              <a:rPr lang="hu-HU" dirty="0" smtClean="0"/>
              <a:t>Követeléskezelés  </a:t>
            </a:r>
            <a:br>
              <a:rPr lang="hu-HU" dirty="0" smtClean="0"/>
            </a:br>
            <a:r>
              <a:rPr lang="hu-HU" dirty="0" smtClean="0"/>
              <a:t>(XXIII. Fejezet)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dirty="0"/>
              <a:t>A </a:t>
            </a:r>
            <a:r>
              <a:rPr lang="hu-HU" sz="2400" dirty="0" smtClean="0"/>
              <a:t>követeléskezelés </a:t>
            </a:r>
            <a:r>
              <a:rPr lang="hu-HU" sz="2400" dirty="0"/>
              <a:t>követelésbeszedési, behajtási, és követelésrendezési </a:t>
            </a:r>
            <a:r>
              <a:rPr lang="hu-HU" sz="2400" dirty="0" smtClean="0"/>
              <a:t>folyamatokból </a:t>
            </a:r>
            <a:r>
              <a:rPr lang="hu-HU" sz="2400" dirty="0"/>
              <a:t>áll.</a:t>
            </a:r>
          </a:p>
          <a:p>
            <a:pPr marL="0" indent="0">
              <a:buNone/>
            </a:pPr>
            <a:r>
              <a:rPr lang="hu-HU" sz="2400" u="sng" dirty="0" smtClean="0"/>
              <a:t>Típusai:</a:t>
            </a:r>
          </a:p>
          <a:p>
            <a:pPr lvl="1" algn="just">
              <a:lnSpc>
                <a:spcPct val="80000"/>
              </a:lnSpc>
            </a:pPr>
            <a:r>
              <a:rPr lang="hu-HU" sz="2200" dirty="0"/>
              <a:t>Szabálytalanság alapú</a:t>
            </a:r>
          </a:p>
          <a:p>
            <a:pPr lvl="1" algn="just">
              <a:lnSpc>
                <a:spcPct val="80000"/>
              </a:lnSpc>
            </a:pPr>
            <a:r>
              <a:rPr lang="hu-HU" sz="2200" dirty="0"/>
              <a:t>Elállás alapú (támogató és kedvezményezett által kezdeményezett)</a:t>
            </a:r>
          </a:p>
          <a:p>
            <a:pPr lvl="1" algn="just">
              <a:lnSpc>
                <a:spcPct val="80000"/>
              </a:lnSpc>
            </a:pPr>
            <a:r>
              <a:rPr lang="hu-HU" sz="2200" dirty="0"/>
              <a:t>Túlfizetés</a:t>
            </a:r>
          </a:p>
          <a:p>
            <a:pPr lvl="1" algn="just">
              <a:lnSpc>
                <a:spcPct val="80000"/>
              </a:lnSpc>
            </a:pPr>
            <a:r>
              <a:rPr lang="hu-HU" sz="2200" dirty="0"/>
              <a:t>Pénzügyi zárás</a:t>
            </a:r>
          </a:p>
          <a:p>
            <a:pPr lvl="1" algn="just">
              <a:lnSpc>
                <a:spcPct val="80000"/>
              </a:lnSpc>
            </a:pPr>
            <a:r>
              <a:rPr lang="hu-HU" sz="2200" dirty="0"/>
              <a:t>Bevétel</a:t>
            </a:r>
          </a:p>
          <a:p>
            <a:pPr lvl="1" algn="just">
              <a:lnSpc>
                <a:spcPct val="80000"/>
              </a:lnSpc>
            </a:pPr>
            <a:r>
              <a:rPr lang="hu-HU" sz="2200" dirty="0"/>
              <a:t>Kötbérfizetési kötelezettség</a:t>
            </a:r>
          </a:p>
          <a:p>
            <a:pPr lvl="1" algn="just">
              <a:lnSpc>
                <a:spcPct val="80000"/>
              </a:lnSpc>
            </a:pPr>
            <a:r>
              <a:rPr lang="hu-HU" sz="2200" dirty="0"/>
              <a:t>Kedvezményezett vagy szállító önkéntes visszafizetése</a:t>
            </a:r>
          </a:p>
          <a:p>
            <a:pPr lvl="1" algn="just">
              <a:lnSpc>
                <a:spcPct val="80000"/>
              </a:lnSpc>
            </a:pPr>
            <a:r>
              <a:rPr lang="hu-HU" sz="2200" dirty="0"/>
              <a:t>Szállító jogosulatlan előleg felhasználása</a:t>
            </a:r>
          </a:p>
          <a:p>
            <a:pPr marL="0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33037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724411" cy="936104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hu-HU" sz="2000" cap="none" dirty="0" smtClean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/>
            </a:r>
            <a:br>
              <a:rPr lang="hu-HU" sz="2000" cap="none" dirty="0" smtClean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</a:br>
            <a:r>
              <a:rPr lang="hu-HU" sz="2000" cap="none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/>
            </a:r>
            <a:br>
              <a:rPr lang="hu-HU" sz="2000" cap="none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</a:br>
            <a:r>
              <a:rPr lang="hu-HU" sz="2000" cap="none" dirty="0" smtClean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/>
            </a:r>
            <a:br>
              <a:rPr lang="hu-HU" sz="2000" cap="none" dirty="0" smtClean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</a:br>
            <a:r>
              <a:rPr lang="hu-H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Terület- és Településfejlesztési Operatív Program  célja</a:t>
            </a:r>
            <a:r>
              <a:rPr lang="hu-HU" sz="2000" cap="none" dirty="0">
                <a:latin typeface="+mj-lt"/>
                <a:ea typeface="+mn-ea"/>
                <a:cs typeface="Times New Roman" panose="02020603050405020304" pitchFamily="18" charset="0"/>
              </a:rPr>
              <a:t/>
            </a:r>
            <a:br>
              <a:rPr lang="hu-HU" sz="2000" cap="none" dirty="0">
                <a:latin typeface="+mj-lt"/>
                <a:ea typeface="+mn-ea"/>
                <a:cs typeface="Times New Roman" panose="02020603050405020304" pitchFamily="18" charset="0"/>
              </a:rPr>
            </a:br>
            <a:r>
              <a:rPr lang="hu-HU" sz="3200" b="0" cap="none" dirty="0" smtClean="0">
                <a:solidFill>
                  <a:prstClr val="black"/>
                </a:solidFill>
                <a:ea typeface="+mn-ea"/>
              </a:rPr>
              <a:t/>
            </a:r>
            <a:br>
              <a:rPr lang="hu-HU" sz="3200" b="0" cap="none" dirty="0" smtClean="0">
                <a:solidFill>
                  <a:prstClr val="black"/>
                </a:solidFill>
                <a:ea typeface="+mn-ea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5334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000" dirty="0"/>
              <a:t>A </a:t>
            </a:r>
            <a:r>
              <a:rPr lang="hu-HU" sz="2000" b="1" dirty="0" smtClean="0"/>
              <a:t>Terület- és Településfejlesztési Operatív Program (TOP) </a:t>
            </a:r>
            <a:r>
              <a:rPr lang="hu-HU" sz="2000" b="1" dirty="0"/>
              <a:t>elsődleges célja</a:t>
            </a:r>
            <a:r>
              <a:rPr lang="hu-HU" sz="2000" dirty="0"/>
              <a:t> a térségi, decentralizált gazdaságfejlesztés, ezáltal a foglalkoztatás növelése, a munkavállaló lakosság helyben boldogulásának biztosítása a „kevésbé fejlett régiók” területén.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hu-HU" sz="2000" dirty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000" dirty="0"/>
              <a:t>A TOP elsősorban az önkormányzatok fejlesztéseihez biztosít forrásokat, az önkormányzatok gazdaságfejlesztési és azzal összefüggő város- és településfejlesztési akcióit támogatja.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hu-HU" sz="1800" b="1" dirty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b="1" dirty="0"/>
              <a:t>A TOP </a:t>
            </a:r>
            <a:r>
              <a:rPr lang="hu-HU" sz="1800" b="1" dirty="0" smtClean="0"/>
              <a:t>indikatív forráskerete (uniós + nemzeti):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800" dirty="0"/>
              <a:t>3 970 875 052 </a:t>
            </a:r>
            <a:r>
              <a:rPr lang="hu-HU" sz="1800" dirty="0" smtClean="0"/>
              <a:t>euro / 1 231,37 Mrd forint</a:t>
            </a:r>
            <a:endParaRPr lang="hu-HU" sz="1800" dirty="0"/>
          </a:p>
          <a:p>
            <a:pPr marL="0" indent="0">
              <a:buNone/>
            </a:pP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1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KÖVETELÉSEK TÍPUSAI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lnSpc>
                <a:spcPct val="80000"/>
              </a:lnSpc>
            </a:pPr>
            <a:r>
              <a:rPr lang="hu-HU" sz="2200" dirty="0"/>
              <a:t>Előleg alapú</a:t>
            </a:r>
          </a:p>
          <a:p>
            <a:pPr lvl="2" algn="just">
              <a:lnSpc>
                <a:spcPct val="80000"/>
              </a:lnSpc>
            </a:pPr>
            <a:r>
              <a:rPr lang="hu-HU" sz="2200" dirty="0"/>
              <a:t>Fordított áfa előleg </a:t>
            </a:r>
          </a:p>
          <a:p>
            <a:pPr lvl="3" algn="just">
              <a:lnSpc>
                <a:spcPct val="80000"/>
              </a:lnSpc>
            </a:pPr>
            <a:r>
              <a:rPr lang="hu-HU" dirty="0"/>
              <a:t>Határidő túllépés</a:t>
            </a:r>
          </a:p>
          <a:p>
            <a:pPr lvl="3" algn="just">
              <a:lnSpc>
                <a:spcPct val="80000"/>
              </a:lnSpc>
            </a:pPr>
            <a:r>
              <a:rPr lang="hu-HU" dirty="0"/>
              <a:t>Elszámolt összeg kevesebb, mint az előleg</a:t>
            </a:r>
          </a:p>
          <a:p>
            <a:pPr lvl="3" algn="just">
              <a:lnSpc>
                <a:spcPct val="80000"/>
              </a:lnSpc>
            </a:pPr>
            <a:r>
              <a:rPr lang="hu-HU" dirty="0"/>
              <a:t>Nettós szállítói számla elutasítása</a:t>
            </a:r>
          </a:p>
          <a:p>
            <a:pPr lvl="3" algn="just">
              <a:lnSpc>
                <a:spcPct val="80000"/>
              </a:lnSpc>
            </a:pPr>
            <a:r>
              <a:rPr lang="hu-HU" dirty="0"/>
              <a:t>Áfa befizetésétől eltérő célra használja fel</a:t>
            </a:r>
          </a:p>
          <a:p>
            <a:pPr lvl="2" algn="just">
              <a:lnSpc>
                <a:spcPct val="80000"/>
              </a:lnSpc>
            </a:pPr>
            <a:r>
              <a:rPr lang="hu-HU" sz="2200" dirty="0"/>
              <a:t>Támogatási előleg</a:t>
            </a:r>
          </a:p>
          <a:p>
            <a:pPr lvl="3" algn="just">
              <a:lnSpc>
                <a:spcPct val="80000"/>
              </a:lnSpc>
            </a:pPr>
            <a:r>
              <a:rPr lang="hu-HU" dirty="0"/>
              <a:t>Első kifizetési kérelem benyújtására vonatkozó határidő túllépése</a:t>
            </a:r>
          </a:p>
          <a:p>
            <a:pPr lvl="3" algn="just">
              <a:lnSpc>
                <a:spcPct val="80000"/>
              </a:lnSpc>
            </a:pPr>
            <a:r>
              <a:rPr lang="hu-HU" dirty="0"/>
              <a:t>Támogatási szerződés módosítás miatt csökken a kifizethető előleg összege</a:t>
            </a:r>
          </a:p>
          <a:p>
            <a:pPr lvl="1" algn="just">
              <a:lnSpc>
                <a:spcPct val="80000"/>
              </a:lnSpc>
            </a:pPr>
            <a:r>
              <a:rPr lang="hu-HU" sz="2200" dirty="0"/>
              <a:t>Szerződés közös megegyezéssel történő felbontása</a:t>
            </a:r>
          </a:p>
          <a:p>
            <a:pPr lvl="1" algn="just">
              <a:lnSpc>
                <a:spcPct val="80000"/>
              </a:lnSpc>
            </a:pPr>
            <a:r>
              <a:rPr lang="hu-HU" sz="2200" dirty="0"/>
              <a:t>Devizában megkötött szállítói szerződés esetén árfolyam különbözet, ami átcsoportosítással nem kezelhető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84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FENNTARTÁS 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xxiv</a:t>
            </a:r>
            <a:r>
              <a:rPr lang="hu-HU" dirty="0" smtClean="0"/>
              <a:t>. FEJEZET)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2400" dirty="0" smtClean="0"/>
              <a:t>A </a:t>
            </a:r>
            <a:r>
              <a:rPr lang="hu-HU" sz="2400" dirty="0"/>
              <a:t>projekt pénzügyi befejezésétől számított </a:t>
            </a:r>
            <a:r>
              <a:rPr lang="hu-HU" sz="2400" dirty="0" smtClean="0"/>
              <a:t>5 évig (kkv esetén 3 évig) a támogatás </a:t>
            </a:r>
            <a:r>
              <a:rPr lang="hu-HU" sz="2400" dirty="0"/>
              <a:t>visszafizetésének terhe mellett vállalja, hogy a projekt megfelel az 1303/2013/EU európai parlamenti és tanácsi rendelet 71. cikk (1) bekezdésében </a:t>
            </a:r>
            <a:r>
              <a:rPr lang="hu-HU" sz="2400" dirty="0" smtClean="0"/>
              <a:t>foglaltaknak, azaz nem következik be valamelyik eset az alábbiak közül:</a:t>
            </a:r>
          </a:p>
          <a:p>
            <a:pPr marL="457200" indent="-457200">
              <a:buFont typeface="+mj-lt"/>
              <a:buAutoNum type="alphaLcParenR"/>
            </a:pPr>
            <a:r>
              <a:rPr lang="hu-HU" sz="2400" dirty="0" smtClean="0"/>
              <a:t>a </a:t>
            </a:r>
            <a:r>
              <a:rPr lang="hu-HU" sz="2400" dirty="0"/>
              <a:t>termelő tevékenység megszűnése vagy a programterületen kívülre való </a:t>
            </a:r>
            <a:r>
              <a:rPr lang="hu-HU" sz="2400" dirty="0" smtClean="0"/>
              <a:t>áthelyezése;</a:t>
            </a:r>
          </a:p>
          <a:p>
            <a:pPr marL="457200" indent="-457200">
              <a:buFont typeface="+mj-lt"/>
              <a:buAutoNum type="alphaLcParenR"/>
            </a:pPr>
            <a:r>
              <a:rPr lang="hu-HU" sz="2400" dirty="0" smtClean="0"/>
              <a:t>az </a:t>
            </a:r>
            <a:r>
              <a:rPr lang="hu-HU" sz="2400" dirty="0"/>
              <a:t>infrastruktúra valamely elemében tulajdonosváltás következik be, amelynek eredményeként egy cég vagy állami szervezet jogosulatlan előnyhöz </a:t>
            </a:r>
            <a:r>
              <a:rPr lang="hu-HU" sz="2400" dirty="0" smtClean="0"/>
              <a:t>jut;</a:t>
            </a:r>
          </a:p>
          <a:p>
            <a:pPr marL="457200" indent="-457200">
              <a:buFont typeface="+mj-lt"/>
              <a:buAutoNum type="alphaLcParenR"/>
            </a:pPr>
            <a:r>
              <a:rPr lang="hu-HU" sz="2400" dirty="0" smtClean="0"/>
              <a:t>a </a:t>
            </a:r>
            <a:r>
              <a:rPr lang="hu-HU" sz="2400" dirty="0"/>
              <a:t>természetében, célkitűzéseiben vagy végrehajtási feltételeiben olyan lényeges változás következik be, amely az eredeti célkitűzéseket veszélyezteti</a:t>
            </a:r>
            <a:r>
              <a:rPr lang="hu-HU" sz="2400" dirty="0" smtClean="0"/>
              <a:t>.</a:t>
            </a:r>
          </a:p>
          <a:p>
            <a:pPr marL="0" indent="0">
              <a:buNone/>
            </a:pPr>
            <a:r>
              <a:rPr lang="hu-HU" sz="2400" dirty="0" smtClean="0"/>
              <a:t>A fenntartási időszakban </a:t>
            </a:r>
            <a:r>
              <a:rPr lang="hu-HU" sz="2400" b="1" dirty="0" smtClean="0"/>
              <a:t>éves</a:t>
            </a:r>
            <a:r>
              <a:rPr lang="hu-HU" sz="2400" dirty="0" smtClean="0"/>
              <a:t> </a:t>
            </a:r>
            <a:r>
              <a:rPr lang="hu-HU" sz="2400" b="1" dirty="0" smtClean="0"/>
              <a:t>fenntartási </a:t>
            </a:r>
            <a:r>
              <a:rPr lang="hu-HU" sz="2400" b="1" dirty="0"/>
              <a:t>jelentések </a:t>
            </a:r>
            <a:r>
              <a:rPr lang="hu-HU" sz="2400" dirty="0" smtClean="0"/>
              <a:t>benyújtása előírható. Ha nincs erre az időszakra vállalt indikátor, csak kötelezettség előírva, akkor </a:t>
            </a:r>
            <a:r>
              <a:rPr lang="hu-HU" sz="2400" b="1" dirty="0" smtClean="0"/>
              <a:t>záró fenntartási jelentés szükséges</a:t>
            </a:r>
            <a:r>
              <a:rPr lang="hu-HU" sz="2400" dirty="0" smtClean="0"/>
              <a:t>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7859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372483" cy="93610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TÁMOGATÁSOK FELHASZNÁLÁSÁNAK ELLENŐRZÉSE 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xxvi</a:t>
            </a:r>
            <a:r>
              <a:rPr lang="hu-HU" dirty="0" smtClean="0"/>
              <a:t>. FEJEZET)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1900" dirty="0" smtClean="0"/>
              <a:t>Helyszíni </a:t>
            </a:r>
            <a:r>
              <a:rPr lang="hu-HU" sz="1900" dirty="0"/>
              <a:t>ellenőrzések tervezése</a:t>
            </a:r>
          </a:p>
          <a:p>
            <a:pPr lvl="1"/>
            <a:r>
              <a:rPr lang="hu-HU" sz="1900" dirty="0" smtClean="0"/>
              <a:t>Kockázatelemzés</a:t>
            </a:r>
            <a:endParaRPr lang="hu-HU" sz="1900" dirty="0"/>
          </a:p>
          <a:p>
            <a:pPr lvl="1"/>
            <a:r>
              <a:rPr lang="hu-HU" sz="1900" dirty="0" smtClean="0"/>
              <a:t>Éves </a:t>
            </a:r>
            <a:r>
              <a:rPr lang="hu-HU" sz="1900" dirty="0"/>
              <a:t>helyszíni ellenőrzési terv</a:t>
            </a:r>
          </a:p>
          <a:p>
            <a:pPr marL="0" indent="0">
              <a:buNone/>
            </a:pPr>
            <a:r>
              <a:rPr lang="hu-HU" sz="1900" dirty="0"/>
              <a:t> </a:t>
            </a:r>
            <a:r>
              <a:rPr lang="hu-HU" sz="1900" dirty="0" smtClean="0"/>
              <a:t>Helyszíni </a:t>
            </a:r>
            <a:r>
              <a:rPr lang="hu-HU" sz="1900" dirty="0"/>
              <a:t>ellenőrzések</a:t>
            </a:r>
          </a:p>
          <a:p>
            <a:pPr lvl="1"/>
            <a:r>
              <a:rPr lang="hu-HU" sz="1900" dirty="0" smtClean="0"/>
              <a:t>Helyszíni </a:t>
            </a:r>
            <a:r>
              <a:rPr lang="hu-HU" sz="1900" dirty="0"/>
              <a:t>ellenőrzések fajtái</a:t>
            </a:r>
          </a:p>
          <a:p>
            <a:pPr lvl="1"/>
            <a:r>
              <a:rPr lang="hu-HU" sz="1900" dirty="0" smtClean="0"/>
              <a:t>Helyszíni </a:t>
            </a:r>
            <a:r>
              <a:rPr lang="hu-HU" sz="1900" dirty="0"/>
              <a:t>ellenőrzés előkészítése</a:t>
            </a:r>
          </a:p>
          <a:p>
            <a:pPr lvl="1"/>
            <a:r>
              <a:rPr lang="hu-HU" sz="1900" dirty="0" smtClean="0"/>
              <a:t>Helyszíni </a:t>
            </a:r>
            <a:r>
              <a:rPr lang="hu-HU" sz="1900" dirty="0"/>
              <a:t>ellenőrzés lefolytatása</a:t>
            </a:r>
          </a:p>
          <a:p>
            <a:pPr lvl="2"/>
            <a:r>
              <a:rPr lang="hu-HU" sz="1900" dirty="0" smtClean="0"/>
              <a:t>Projekt </a:t>
            </a:r>
            <a:r>
              <a:rPr lang="hu-HU" sz="1900" dirty="0"/>
              <a:t>szakmai-műszaki tartalmának ellenőrzés </a:t>
            </a:r>
          </a:p>
          <a:p>
            <a:pPr lvl="2"/>
            <a:r>
              <a:rPr lang="hu-HU" sz="1900" dirty="0" smtClean="0"/>
              <a:t>Beszerzések </a:t>
            </a:r>
            <a:r>
              <a:rPr lang="hu-HU" sz="1900" dirty="0"/>
              <a:t>ellenőrzése </a:t>
            </a:r>
          </a:p>
          <a:p>
            <a:pPr lvl="2"/>
            <a:r>
              <a:rPr lang="hu-HU" sz="1900" dirty="0" smtClean="0"/>
              <a:t>Pénzügyi-számviteli </a:t>
            </a:r>
            <a:r>
              <a:rPr lang="hu-HU" sz="1900" dirty="0"/>
              <a:t>ellenőrzés </a:t>
            </a:r>
          </a:p>
          <a:p>
            <a:pPr lvl="2"/>
            <a:r>
              <a:rPr lang="hu-HU" sz="1900" dirty="0" smtClean="0"/>
              <a:t>Horizontális </a:t>
            </a:r>
            <a:r>
              <a:rPr lang="hu-HU" sz="1900" dirty="0"/>
              <a:t>politikával kapcsolatos vállalások ellenőrzése </a:t>
            </a:r>
          </a:p>
          <a:p>
            <a:pPr lvl="2"/>
            <a:r>
              <a:rPr lang="hu-HU" sz="1900" dirty="0" smtClean="0"/>
              <a:t>Tájékoztatási </a:t>
            </a:r>
            <a:r>
              <a:rPr lang="hu-HU" sz="1900" dirty="0"/>
              <a:t>kötelezettségek és vállalások ellenőrzése </a:t>
            </a:r>
          </a:p>
          <a:p>
            <a:pPr lvl="2"/>
            <a:r>
              <a:rPr lang="hu-HU" sz="1900" dirty="0" smtClean="0"/>
              <a:t>Indikátorok </a:t>
            </a:r>
            <a:r>
              <a:rPr lang="hu-HU" sz="1900" dirty="0"/>
              <a:t>teljesülésének ellenőrzése </a:t>
            </a:r>
          </a:p>
          <a:p>
            <a:pPr marL="0" indent="0">
              <a:buNone/>
            </a:pPr>
            <a:r>
              <a:rPr lang="hu-HU" sz="1900" dirty="0" smtClean="0"/>
              <a:t>Helyszíni </a:t>
            </a:r>
            <a:r>
              <a:rPr lang="hu-HU" sz="1900" dirty="0"/>
              <a:t>ellenőrzések hiánypótlása, intézkedési terv </a:t>
            </a:r>
          </a:p>
          <a:p>
            <a:pPr marL="0" indent="0">
              <a:buNone/>
            </a:pPr>
            <a:r>
              <a:rPr lang="hu-HU" sz="1900" dirty="0" err="1" smtClean="0"/>
              <a:t>Utánkövetéses</a:t>
            </a:r>
            <a:r>
              <a:rPr lang="hu-HU" sz="1900" dirty="0" smtClean="0"/>
              <a:t> </a:t>
            </a:r>
            <a:r>
              <a:rPr lang="hu-HU" sz="1900" dirty="0"/>
              <a:t>helyszíni ellenőrzések</a:t>
            </a:r>
          </a:p>
          <a:p>
            <a:pPr marL="0" indent="0">
              <a:buNone/>
            </a:pPr>
            <a:r>
              <a:rPr lang="hu-HU" sz="1900" dirty="0" smtClean="0"/>
              <a:t>Előzetes </a:t>
            </a:r>
            <a:r>
              <a:rPr lang="hu-HU" sz="1900" dirty="0"/>
              <a:t>helyszíni szemlék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823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940435" cy="936104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és információs rendszer, elektronikus kapcsolattartás </a:t>
            </a:r>
            <a:b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(XXVIII.-XXIX. Fejezet)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u-HU" sz="2400" dirty="0"/>
              <a:t>Elektronikus </a:t>
            </a:r>
            <a:r>
              <a:rPr lang="hu-HU" sz="2400" dirty="0" smtClean="0"/>
              <a:t>alkalmazás (monitoring és információs rendszer - EPTK) </a:t>
            </a:r>
            <a:r>
              <a:rPr lang="hu-HU" sz="2400" dirty="0"/>
              <a:t>útján nyújtható </a:t>
            </a:r>
            <a:r>
              <a:rPr lang="hu-HU" sz="2400" dirty="0" smtClean="0"/>
              <a:t>be:</a:t>
            </a:r>
          </a:p>
          <a:p>
            <a:pPr marL="0" indent="0" algn="ctr">
              <a:buNone/>
              <a:defRPr/>
            </a:pPr>
            <a:endParaRPr lang="hu-HU" sz="1000" dirty="0" smtClean="0">
              <a:hlinkClick r:id="rId2"/>
            </a:endParaRPr>
          </a:p>
          <a:p>
            <a:pPr marL="0" indent="0" algn="ctr">
              <a:buNone/>
              <a:defRPr/>
            </a:pPr>
            <a:r>
              <a:rPr lang="hu-HU" sz="2000" dirty="0" smtClean="0">
                <a:hlinkClick r:id="rId2"/>
              </a:rPr>
              <a:t>https</a:t>
            </a:r>
            <a:r>
              <a:rPr lang="hu-HU" sz="2000" dirty="0">
                <a:hlinkClick r:id="rId2"/>
              </a:rPr>
              <a:t>://</a:t>
            </a:r>
            <a:r>
              <a:rPr lang="hu-HU" sz="2000" dirty="0" smtClean="0">
                <a:hlinkClick r:id="rId2"/>
              </a:rPr>
              <a:t>www.palyazat.gov.hu</a:t>
            </a:r>
            <a:r>
              <a:rPr lang="hu-HU" sz="2000" dirty="0" smtClean="0"/>
              <a:t> </a:t>
            </a:r>
            <a:r>
              <a:rPr lang="hu-HU" sz="2000" dirty="0"/>
              <a:t>- </a:t>
            </a:r>
            <a:r>
              <a:rPr lang="hu-HU" sz="2000" b="1" dirty="0"/>
              <a:t>E-ügyintézés – </a:t>
            </a:r>
            <a:r>
              <a:rPr lang="hu-HU" sz="2000" b="1" dirty="0" smtClean="0"/>
              <a:t>2014-2020 </a:t>
            </a:r>
            <a:r>
              <a:rPr lang="hu-HU" sz="2000" dirty="0" smtClean="0"/>
              <a:t>menüpontok</a:t>
            </a:r>
            <a:endParaRPr lang="hu-HU" sz="2000" b="1" dirty="0" smtClean="0"/>
          </a:p>
          <a:p>
            <a:pPr marL="0" indent="0" algn="ctr">
              <a:buNone/>
              <a:defRPr/>
            </a:pPr>
            <a:endParaRPr lang="hu-HU" sz="2000" dirty="0" smtClean="0">
              <a:hlinkClick r:id="rId3"/>
            </a:endParaRPr>
          </a:p>
          <a:p>
            <a:pPr marL="0" indent="0" algn="ctr">
              <a:buNone/>
              <a:defRPr/>
            </a:pPr>
            <a:endParaRPr lang="hu-HU" sz="2000" dirty="0">
              <a:hlinkClick r:id="rId3"/>
            </a:endParaRPr>
          </a:p>
          <a:p>
            <a:pPr marL="0" indent="0" algn="ctr">
              <a:buNone/>
              <a:defRPr/>
            </a:pPr>
            <a:r>
              <a:rPr lang="hu-HU" sz="2000" dirty="0" smtClean="0">
                <a:hlinkClick r:id="rId3"/>
              </a:rPr>
              <a:t>https://eptk.fair.gov.hu</a:t>
            </a:r>
            <a:r>
              <a:rPr lang="hu-HU" sz="2000" dirty="0" smtClean="0"/>
              <a:t> </a:t>
            </a:r>
            <a:r>
              <a:rPr lang="hu-HU" sz="2000" dirty="0"/>
              <a:t>– </a:t>
            </a:r>
            <a:r>
              <a:rPr lang="hu-HU" sz="2000" b="1" dirty="0"/>
              <a:t>Regisztráció szükséges</a:t>
            </a:r>
            <a:r>
              <a:rPr lang="hu-HU" sz="2000" b="1" dirty="0" smtClean="0"/>
              <a:t>!</a:t>
            </a:r>
            <a:endParaRPr lang="hu-HU" sz="2000" b="1" dirty="0"/>
          </a:p>
        </p:txBody>
      </p:sp>
      <p:sp>
        <p:nvSpPr>
          <p:cNvPr id="4" name="Lefelé nyíl 3"/>
          <p:cNvSpPr/>
          <p:nvPr/>
        </p:nvSpPr>
        <p:spPr>
          <a:xfrm>
            <a:off x="4572000" y="3140968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457200" y="4437112"/>
            <a:ext cx="8075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</a:t>
            </a:r>
            <a:r>
              <a:rPr lang="hu-HU" b="1" dirty="0"/>
              <a:t>támogatást igénylő, illetve a Kedvezményezett a felhívásban és a támogatási szerződésben meghatározott kötelezettségeit elektronikus formában teljesíti (ha nem lehetséges, akkor elfogadható a postai út is).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747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117986" cy="936104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Központi Ügyfélszolgálat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402023"/>
              </p:ext>
            </p:extLst>
          </p:nvPr>
        </p:nvGraphicFramePr>
        <p:xfrm>
          <a:off x="481525" y="2633243"/>
          <a:ext cx="8084450" cy="279416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42225"/>
                <a:gridCol w="4042225"/>
              </a:tblGrid>
              <a:tr h="288032">
                <a:tc>
                  <a:txBody>
                    <a:bodyPr/>
                    <a:lstStyle/>
                    <a:p>
                      <a:r>
                        <a:rPr lang="hu-HU" sz="1600" b="1" dirty="0" smtClean="0"/>
                        <a:t>Tájékoztatás csatornái:</a:t>
                      </a:r>
                      <a:endParaRPr lang="hu-HU" sz="1600" b="1" dirty="0"/>
                    </a:p>
                  </a:txBody>
                  <a:tcPr marL="78034" marR="78034" marT="39017" marB="39017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Elektronikus, írásbeli, személyes, telefon</a:t>
                      </a:r>
                      <a:endParaRPr lang="hu-HU" sz="1600" dirty="0"/>
                    </a:p>
                  </a:txBody>
                  <a:tcPr marL="78034" marR="78034" marT="39017" marB="39017"/>
                </a:tc>
              </a:tr>
              <a:tr h="312135">
                <a:tc>
                  <a:txBody>
                    <a:bodyPr/>
                    <a:lstStyle/>
                    <a:p>
                      <a:r>
                        <a:rPr lang="hu-HU" sz="1600" b="1" dirty="0"/>
                        <a:t>Cím:</a:t>
                      </a:r>
                    </a:p>
                  </a:txBody>
                  <a:tcPr marL="78034" marR="78034" marT="39017" marB="39017"/>
                </a:tc>
                <a:tc>
                  <a:txBody>
                    <a:bodyPr/>
                    <a:lstStyle/>
                    <a:p>
                      <a:r>
                        <a:rPr lang="hu-HU" sz="1600"/>
                        <a:t>1077 Budapest, Wesselényi u. 20-22</a:t>
                      </a:r>
                    </a:p>
                  </a:txBody>
                  <a:tcPr marL="78034" marR="78034" marT="39017" marB="39017"/>
                </a:tc>
              </a:tr>
              <a:tr h="312135">
                <a:tc>
                  <a:txBody>
                    <a:bodyPr/>
                    <a:lstStyle/>
                    <a:p>
                      <a:r>
                        <a:rPr lang="hu-HU" sz="1600" b="1" dirty="0"/>
                        <a:t>Telefon:</a:t>
                      </a:r>
                    </a:p>
                  </a:txBody>
                  <a:tcPr marL="78034" marR="78034" marT="39017" marB="39017"/>
                </a:tc>
                <a:tc>
                  <a:txBody>
                    <a:bodyPr/>
                    <a:lstStyle/>
                    <a:p>
                      <a:r>
                        <a:rPr lang="hu-HU" sz="1600" b="1" dirty="0"/>
                        <a:t>06 40 </a:t>
                      </a:r>
                      <a:r>
                        <a:rPr lang="hu-HU" sz="1600" b="1" dirty="0" smtClean="0"/>
                        <a:t>638-638</a:t>
                      </a:r>
                      <a:endParaRPr lang="hu-HU" sz="1600" b="1" dirty="0"/>
                    </a:p>
                  </a:txBody>
                  <a:tcPr marL="78034" marR="78034" marT="39017" marB="39017"/>
                </a:tc>
              </a:tr>
              <a:tr h="312135">
                <a:tc>
                  <a:txBody>
                    <a:bodyPr/>
                    <a:lstStyle/>
                    <a:p>
                      <a:r>
                        <a:rPr lang="hu-HU" sz="1600" b="1" dirty="0" smtClean="0"/>
                        <a:t>A telefonos ügyfélszolgálat </a:t>
                      </a:r>
                      <a:r>
                        <a:rPr lang="hu-HU" sz="1600" b="1" dirty="0" err="1" smtClean="0"/>
                        <a:t>nyitvatartása</a:t>
                      </a:r>
                      <a:r>
                        <a:rPr lang="hu-HU" sz="1600" b="1" dirty="0" smtClean="0"/>
                        <a:t>:</a:t>
                      </a:r>
                      <a:endParaRPr lang="hu-HU" sz="1600" b="1" dirty="0"/>
                    </a:p>
                  </a:txBody>
                  <a:tcPr marL="78034" marR="78034" marT="39017" marB="39017"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hétfő-csütörtök: 8:00 - 16:00 </a:t>
                      </a:r>
                    </a:p>
                    <a:p>
                      <a:r>
                        <a:rPr lang="hu-HU" sz="1600" dirty="0" smtClean="0"/>
                        <a:t>péntek: 8:00 - 14:00 </a:t>
                      </a:r>
                    </a:p>
                    <a:p>
                      <a:r>
                        <a:rPr lang="hu-HU" sz="1600" dirty="0" smtClean="0"/>
                        <a:t>szombat-vasárnap: zárva</a:t>
                      </a:r>
                      <a:endParaRPr lang="hu-HU" sz="1600" dirty="0"/>
                    </a:p>
                  </a:txBody>
                  <a:tcPr marL="78034" marR="78034" marT="39017" marB="39017"/>
                </a:tc>
              </a:tr>
              <a:tr h="3121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600" b="1" kern="1200" dirty="0"/>
                        <a:t>Fax:</a:t>
                      </a:r>
                      <a:endParaRPr lang="hu-H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34" marR="78034" marT="39017" marB="3901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600" kern="1200" dirty="0" smtClean="0"/>
                        <a:t>06 1 474-9191</a:t>
                      </a:r>
                      <a:endParaRPr lang="hu-H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34" marR="78034" marT="39017" marB="39017"/>
                </a:tc>
              </a:tr>
              <a:tr h="375245">
                <a:tc>
                  <a:txBody>
                    <a:bodyPr/>
                    <a:lstStyle/>
                    <a:p>
                      <a:r>
                        <a:rPr lang="hu-HU" sz="1600" b="1" dirty="0"/>
                        <a:t>E-mail:</a:t>
                      </a:r>
                    </a:p>
                  </a:txBody>
                  <a:tcPr marL="78034" marR="78034" marT="39017" marB="39017"/>
                </a:tc>
                <a:tc>
                  <a:txBody>
                    <a:bodyPr/>
                    <a:lstStyle/>
                    <a:p>
                      <a:r>
                        <a:rPr lang="hu-HU" sz="1600" dirty="0" err="1" smtClean="0">
                          <a:hlinkClick r:id="rId2"/>
                        </a:rPr>
                        <a:t>palyazat</a:t>
                      </a:r>
                      <a:r>
                        <a:rPr lang="hu-HU" sz="1600" dirty="0" smtClean="0">
                          <a:hlinkClick r:id="rId2"/>
                        </a:rPr>
                        <a:t>@</a:t>
                      </a:r>
                      <a:r>
                        <a:rPr lang="hu-HU" sz="1600" dirty="0" err="1" smtClean="0">
                          <a:hlinkClick r:id="rId2"/>
                        </a:rPr>
                        <a:t>me.gov.hu</a:t>
                      </a:r>
                      <a:endParaRPr lang="hu-HU" sz="1600" dirty="0"/>
                    </a:p>
                  </a:txBody>
                  <a:tcPr marL="78034" marR="78034" marT="39017" marB="39017"/>
                </a:tc>
              </a:tr>
              <a:tr h="312135">
                <a:tc>
                  <a:txBody>
                    <a:bodyPr/>
                    <a:lstStyle/>
                    <a:p>
                      <a:r>
                        <a:rPr lang="hu-HU" sz="1600" b="1" dirty="0"/>
                        <a:t>Honlap:</a:t>
                      </a:r>
                    </a:p>
                  </a:txBody>
                  <a:tcPr marL="78034" marR="78034" marT="39017" marB="39017"/>
                </a:tc>
                <a:tc>
                  <a:txBody>
                    <a:bodyPr/>
                    <a:lstStyle/>
                    <a:p>
                      <a:r>
                        <a:rPr lang="hu-HU" sz="1600" dirty="0" err="1">
                          <a:hlinkClick r:id="rId3"/>
                        </a:rPr>
                        <a:t>www.palyazat.gov.hu</a:t>
                      </a:r>
                      <a:endParaRPr lang="hu-HU" sz="1600" dirty="0"/>
                    </a:p>
                  </a:txBody>
                  <a:tcPr marL="78034" marR="78034" marT="39017" marB="39017"/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447989" y="1556792"/>
            <a:ext cx="8117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A </a:t>
            </a:r>
            <a:r>
              <a:rPr lang="hu-HU" sz="2000" b="1" dirty="0" smtClean="0"/>
              <a:t>Miniszterelnökség</a:t>
            </a:r>
            <a:r>
              <a:rPr lang="hu-HU" sz="2000" dirty="0" smtClean="0"/>
              <a:t> </a:t>
            </a:r>
            <a:r>
              <a:rPr lang="hu-HU" sz="2000" dirty="0"/>
              <a:t>működteti és koordinálja az irányító </a:t>
            </a:r>
            <a:r>
              <a:rPr lang="hu-HU" sz="2000" dirty="0" smtClean="0"/>
              <a:t>hatóságokkal, illetve a Kincstárral, mint Közreműködő Szervezettel </a:t>
            </a:r>
            <a:r>
              <a:rPr lang="hu-HU" sz="2000" dirty="0"/>
              <a:t>együttműködő egyablakos ügyfél-tájékoztatási rendszert.</a:t>
            </a:r>
          </a:p>
        </p:txBody>
      </p:sp>
    </p:spTree>
    <p:extLst>
      <p:ext uri="{BB962C8B-B14F-4D97-AF65-F5344CB8AC3E}">
        <p14:creationId xmlns:p14="http://schemas.microsoft.com/office/powerpoint/2010/main" val="67732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860315" cy="936104"/>
          </a:xfrm>
        </p:spPr>
        <p:txBody>
          <a:bodyPr>
            <a:norm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MEGYEI KSZ Elérhetőségek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000" dirty="0" smtClean="0"/>
              <a:t>A </a:t>
            </a:r>
            <a:r>
              <a:rPr lang="hu-HU" sz="2000" b="1" dirty="0" smtClean="0"/>
              <a:t>Magyar Államkincstár Somogy Megyei Igazgatóság Állampénztári Iroda Pályázatos Támogatások Osztályának</a:t>
            </a:r>
            <a:r>
              <a:rPr lang="hu-HU" sz="2000" dirty="0" smtClean="0"/>
              <a:t> elérhetőségei:</a:t>
            </a:r>
            <a:endParaRPr lang="hu-HU" sz="1050" dirty="0"/>
          </a:p>
          <a:p>
            <a:endParaRPr lang="hu-HU" sz="1100" dirty="0"/>
          </a:p>
          <a:p>
            <a:endParaRPr lang="hu-HU" sz="1100" dirty="0"/>
          </a:p>
          <a:p>
            <a:pPr marL="0" indent="0">
              <a:buNone/>
            </a:pPr>
            <a:endParaRPr lang="hu-HU" sz="1100" dirty="0"/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34036"/>
              </p:ext>
            </p:extLst>
          </p:nvPr>
        </p:nvGraphicFramePr>
        <p:xfrm>
          <a:off x="733431" y="2547392"/>
          <a:ext cx="7632848" cy="3256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32866"/>
                <a:gridCol w="5799982"/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600" b="1" dirty="0" smtClean="0"/>
                        <a:t>Cím:</a:t>
                      </a:r>
                      <a:endParaRPr lang="hu-H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7400 Kaposvár, Széchenyi tér 4.</a:t>
                      </a:r>
                    </a:p>
                    <a:p>
                      <a:r>
                        <a:rPr lang="hu-HU" sz="1600" dirty="0" smtClean="0"/>
                        <a:t>7400 Kaposvár, </a:t>
                      </a:r>
                      <a:r>
                        <a:rPr lang="hu-HU" sz="1600" dirty="0" err="1" smtClean="0"/>
                        <a:t>Bajcsy-Zs</a:t>
                      </a:r>
                      <a:r>
                        <a:rPr lang="hu-HU" sz="1600" dirty="0" smtClean="0"/>
                        <a:t>. u. 24.</a:t>
                      </a:r>
                      <a:endParaRPr lang="hu-H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b="1" dirty="0" smtClean="0"/>
                        <a:t>Nyitva </a:t>
                      </a:r>
                      <a:r>
                        <a:rPr lang="hu-HU" sz="1600" b="1" baseline="0" dirty="0" smtClean="0"/>
                        <a:t>tartás:</a:t>
                      </a:r>
                      <a:endParaRPr lang="hu-H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Hétfőtől</a:t>
                      </a:r>
                      <a:r>
                        <a:rPr lang="hu-HU" sz="1600" baseline="0" dirty="0" smtClean="0"/>
                        <a:t> csütörtökig 8.00-16.30</a:t>
                      </a:r>
                    </a:p>
                    <a:p>
                      <a:r>
                        <a:rPr lang="hu-HU" sz="1600" baseline="0" dirty="0" smtClean="0"/>
                        <a:t>Pénteken: 8.00-14.00</a:t>
                      </a:r>
                    </a:p>
                    <a:p>
                      <a:r>
                        <a:rPr lang="hu-HU" sz="1600" baseline="0" dirty="0" smtClean="0"/>
                        <a:t>Szombat-vasárnap: zárva</a:t>
                      </a:r>
                      <a:endParaRPr lang="hu-H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b="1" dirty="0" smtClean="0"/>
                        <a:t>Postacím:</a:t>
                      </a:r>
                      <a:endParaRPr lang="hu-H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7401 Kaposvár, Pf.: 115.</a:t>
                      </a:r>
                      <a:endParaRPr lang="hu-H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b="1" dirty="0" smtClean="0"/>
                        <a:t>Telefon:</a:t>
                      </a:r>
                      <a:endParaRPr lang="hu-H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06 82 503 200</a:t>
                      </a:r>
                      <a:endParaRPr lang="hu-H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b="1" dirty="0" smtClean="0"/>
                        <a:t>Fax:</a:t>
                      </a:r>
                      <a:endParaRPr lang="hu-H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06 82 419 850</a:t>
                      </a:r>
                      <a:endParaRPr lang="hu-H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b="1" dirty="0" smtClean="0"/>
                        <a:t>E-mail:</a:t>
                      </a:r>
                      <a:endParaRPr lang="hu-H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err="1" smtClean="0">
                          <a:hlinkClick r:id="rId2"/>
                        </a:rPr>
                        <a:t>api.som</a:t>
                      </a:r>
                      <a:r>
                        <a:rPr lang="hu-HU" sz="1600" dirty="0" smtClean="0">
                          <a:hlinkClick r:id="rId2"/>
                        </a:rPr>
                        <a:t>@</a:t>
                      </a:r>
                      <a:r>
                        <a:rPr lang="hu-HU" sz="1600" dirty="0" err="1" smtClean="0">
                          <a:hlinkClick r:id="rId2"/>
                        </a:rPr>
                        <a:t>allamkincstar.gov.hu</a:t>
                      </a:r>
                      <a:endParaRPr lang="hu-H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b="1" dirty="0" smtClean="0"/>
                        <a:t>Honlap:</a:t>
                      </a:r>
                      <a:endParaRPr lang="hu-H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allamkincstar.gov.hu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0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7272808" cy="1080120"/>
          </a:xfrm>
        </p:spPr>
        <p:txBody>
          <a:bodyPr/>
          <a:lstStyle/>
          <a:p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2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A TOP PIORITÁSI TENGELYEI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4908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hu-HU" sz="2200" dirty="0" smtClean="0">
                <a:solidFill>
                  <a:srgbClr val="000000"/>
                </a:solidFill>
                <a:latin typeface="+mn-lt"/>
              </a:rPr>
              <a:t>Térségi </a:t>
            </a:r>
            <a:r>
              <a:rPr lang="hu-HU" sz="2200" dirty="0">
                <a:solidFill>
                  <a:srgbClr val="000000"/>
                </a:solidFill>
                <a:latin typeface="+mn-lt"/>
              </a:rPr>
              <a:t>gazdasági környezet fejlesztése a foglalkoztatás </a:t>
            </a:r>
            <a:r>
              <a:rPr lang="hu-HU" sz="2200" dirty="0" smtClean="0">
                <a:solidFill>
                  <a:srgbClr val="000000"/>
                </a:solidFill>
                <a:latin typeface="+mn-lt"/>
              </a:rPr>
              <a:t>elősegítésére</a:t>
            </a:r>
          </a:p>
          <a:p>
            <a:pPr algn="just">
              <a:lnSpc>
                <a:spcPct val="150000"/>
              </a:lnSpc>
            </a:pPr>
            <a:r>
              <a:rPr lang="hu-HU" sz="2200" dirty="0">
                <a:solidFill>
                  <a:srgbClr val="000000"/>
                </a:solidFill>
                <a:latin typeface="+mn-lt"/>
              </a:rPr>
              <a:t>Vállalkozásbarát, népességmegtartó településfejlesztés </a:t>
            </a:r>
            <a:endParaRPr lang="hu-HU" sz="2200" dirty="0" smtClean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hu-HU" sz="2200" dirty="0">
                <a:solidFill>
                  <a:srgbClr val="000000"/>
                </a:solidFill>
                <a:latin typeface="+mn-lt"/>
              </a:rPr>
              <a:t>Alacsony széndioxid kibocsátású gazdaságra való áttérés kiemelten a városi </a:t>
            </a:r>
            <a:r>
              <a:rPr lang="hu-HU" sz="2200" dirty="0" smtClean="0">
                <a:solidFill>
                  <a:srgbClr val="000000"/>
                </a:solidFill>
                <a:latin typeface="+mn-lt"/>
              </a:rPr>
              <a:t>területeken</a:t>
            </a:r>
          </a:p>
          <a:p>
            <a:pPr algn="just">
              <a:lnSpc>
                <a:spcPct val="150000"/>
              </a:lnSpc>
            </a:pPr>
            <a:r>
              <a:rPr lang="hu-HU" sz="2200" dirty="0">
                <a:solidFill>
                  <a:srgbClr val="000000"/>
                </a:solidFill>
                <a:latin typeface="+mn-lt"/>
              </a:rPr>
              <a:t>A helyi közösségi szolgáltatások fejlesztése és a társadalmi együttműködés erősítése </a:t>
            </a:r>
            <a:endParaRPr lang="hu-HU" sz="2200" dirty="0" smtClean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hu-HU" sz="2200" dirty="0">
                <a:solidFill>
                  <a:srgbClr val="000000"/>
                </a:solidFill>
                <a:latin typeface="+mn-lt"/>
              </a:rPr>
              <a:t>Megyei és helyi emberi erőforrás fejlesztések, foglalkoztatás-ösztönzés és társadalmi együttműködés </a:t>
            </a:r>
            <a:endParaRPr lang="hu-HU" sz="2200" dirty="0" smtClean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hu-HU" sz="2200" dirty="0">
                <a:solidFill>
                  <a:srgbClr val="000000"/>
                </a:solidFill>
                <a:latin typeface="+mn-lt"/>
              </a:rPr>
              <a:t>Fenntartható városfejlesztés a megyei jogú városokban </a:t>
            </a:r>
            <a:endParaRPr lang="hu-HU" sz="2200" dirty="0" smtClean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hu-HU" sz="2200" dirty="0">
                <a:solidFill>
                  <a:srgbClr val="000000"/>
                </a:solidFill>
                <a:latin typeface="+mn-lt"/>
              </a:rPr>
              <a:t>Közösségi szinten irányított városi helyi fejlesztések (CLLD</a:t>
            </a:r>
            <a:r>
              <a:rPr lang="hu-HU" sz="2200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0" indent="0">
              <a:buNone/>
            </a:pPr>
            <a:endParaRPr lang="hu-HU" sz="1600" b="1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868427" cy="936104"/>
          </a:xfrm>
        </p:spPr>
        <p:txBody>
          <a:bodyPr>
            <a:norm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Területi Forrásallokáció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000" b="1" dirty="0" smtClean="0">
                <a:solidFill>
                  <a:srgbClr val="000000"/>
                </a:solidFill>
                <a:latin typeface="+mn-lt"/>
              </a:rPr>
              <a:t>Somogy megyei forrásallokáció:</a:t>
            </a:r>
          </a:p>
          <a:p>
            <a:pPr marL="0" indent="0" algn="ctr">
              <a:buNone/>
            </a:pPr>
            <a:r>
              <a:rPr lang="hu-HU" sz="2000" b="1" dirty="0" smtClean="0">
                <a:solidFill>
                  <a:srgbClr val="000000"/>
                </a:solidFill>
                <a:latin typeface="+mn-lt"/>
              </a:rPr>
              <a:t>43,45 milliárd Forint</a:t>
            </a:r>
            <a:endParaRPr lang="hu-HU" sz="2000" b="1" dirty="0" smtClean="0">
              <a:solidFill>
                <a:srgbClr val="FF0000"/>
              </a:solidFill>
              <a:latin typeface="+mn-lt"/>
            </a:endParaRPr>
          </a:p>
          <a:p>
            <a:pPr marL="0" indent="0" algn="ctr">
              <a:buNone/>
            </a:pPr>
            <a:endParaRPr lang="hu-HU" sz="2000" b="1" dirty="0">
              <a:solidFill>
                <a:srgbClr val="00000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hu-HU" sz="2000" b="1" dirty="0" smtClean="0">
                <a:solidFill>
                  <a:srgbClr val="000000"/>
                </a:solidFill>
                <a:latin typeface="+mn-lt"/>
              </a:rPr>
              <a:t>Kaposvár Megyei Jogú Város szerinti forrásallokáció:</a:t>
            </a:r>
            <a:endParaRPr lang="hu-HU" sz="2000" b="1" dirty="0">
              <a:solidFill>
                <a:srgbClr val="FF000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hu-HU" sz="2000" b="1" dirty="0" smtClean="0">
                <a:latin typeface="+mn-lt"/>
              </a:rPr>
              <a:t>14,75 milliárd Forint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224" y="3481879"/>
            <a:ext cx="3519239" cy="263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83417"/>
            <a:ext cx="19526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4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332656"/>
            <a:ext cx="8238811" cy="648072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hu-HU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LEGFONTOSABB EURÓPAI UNIÓS ÉS HAZAI JOGSZABÁLYOK </a:t>
            </a:r>
            <a:r>
              <a:rPr lang="hu-HU" sz="3200" b="0" cap="none" dirty="0" smtClean="0">
                <a:solidFill>
                  <a:prstClr val="black"/>
                </a:solidFill>
                <a:ea typeface="+mn-ea"/>
              </a:rPr>
              <a:t/>
            </a:r>
            <a:br>
              <a:rPr lang="hu-HU" sz="3200" b="0" cap="none" dirty="0" smtClean="0">
                <a:solidFill>
                  <a:prstClr val="black"/>
                </a:solidFill>
                <a:ea typeface="+mn-ea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5334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hu-HU" sz="2000" b="1" dirty="0" smtClean="0"/>
              <a:t>Közösségi jogszabályok</a:t>
            </a:r>
          </a:p>
          <a:p>
            <a:pPr lvl="0" fontAlgn="base"/>
            <a:r>
              <a:rPr lang="hu-HU" sz="2000" dirty="0"/>
              <a:t>1303/2013/EU rendelet </a:t>
            </a:r>
            <a:r>
              <a:rPr lang="hu-HU" sz="2000" dirty="0" smtClean="0"/>
              <a:t>(általános)</a:t>
            </a:r>
          </a:p>
          <a:p>
            <a:pPr lvl="0" fontAlgn="base"/>
            <a:r>
              <a:rPr lang="hu-HU" sz="2000" dirty="0"/>
              <a:t>1301/2013/EU rendelet (ERFA)</a:t>
            </a:r>
          </a:p>
          <a:p>
            <a:pPr lvl="0" fontAlgn="base"/>
            <a:r>
              <a:rPr lang="hu-HU" sz="2000" dirty="0" smtClean="0"/>
              <a:t>1304/2013/EU </a:t>
            </a:r>
            <a:r>
              <a:rPr lang="hu-HU" sz="2000" dirty="0"/>
              <a:t>rendelet (ESZA)</a:t>
            </a:r>
          </a:p>
          <a:p>
            <a:pPr marL="0" lvl="0" indent="0" fontAlgn="base">
              <a:buNone/>
            </a:pPr>
            <a:endParaRPr lang="hu-HU" sz="2000" b="1" dirty="0" smtClean="0"/>
          </a:p>
          <a:p>
            <a:pPr marL="0" lvl="0" indent="0" fontAlgn="base">
              <a:buNone/>
            </a:pPr>
            <a:r>
              <a:rPr lang="hu-HU" sz="2000" b="1" dirty="0" smtClean="0"/>
              <a:t>Hazai jogszabály</a:t>
            </a:r>
          </a:p>
          <a:p>
            <a:pPr lvl="0" algn="just" fontAlgn="base"/>
            <a:r>
              <a:rPr lang="hu-HU" sz="2000" b="1" dirty="0" smtClean="0"/>
              <a:t>272/2014</a:t>
            </a:r>
            <a:r>
              <a:rPr lang="hu-HU" sz="2000" b="1" dirty="0"/>
              <a:t>. (XI. 5.) Korm. rendelet </a:t>
            </a:r>
            <a:r>
              <a:rPr lang="hu-HU" sz="2000" dirty="0"/>
              <a:t>a 2014–2020 programozási időszakban az egyes európai uniós alapokból származó támogatások felhasználásának </a:t>
            </a:r>
            <a:r>
              <a:rPr lang="hu-HU" sz="2000" dirty="0" smtClean="0"/>
              <a:t>rendjéről</a:t>
            </a:r>
          </a:p>
          <a:p>
            <a:pPr lvl="1" algn="just" fontAlgn="base">
              <a:buFont typeface="Courier New" panose="02070309020205020404" pitchFamily="49" charset="0"/>
              <a:buChar char="o"/>
            </a:pPr>
            <a:r>
              <a:rPr lang="hu-HU" sz="2000" dirty="0" smtClean="0"/>
              <a:t>1. melléklet – </a:t>
            </a:r>
            <a:r>
              <a:rPr lang="hu-HU" sz="2000" b="1" dirty="0" smtClean="0"/>
              <a:t>Egységes Működési Kézikönyv</a:t>
            </a:r>
            <a:r>
              <a:rPr lang="hu-HU" sz="2000" dirty="0" smtClean="0"/>
              <a:t>, mely rögzíti az alapok felhasználásának vonatkozásában az egységes eljárási szabályrendszert</a:t>
            </a:r>
            <a:endParaRPr lang="hu-HU" sz="2000" dirty="0"/>
          </a:p>
          <a:p>
            <a:pPr marL="0" indent="0">
              <a:buNone/>
            </a:pPr>
            <a:endParaRPr lang="hu-H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306171" cy="93610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hu-HU" sz="2000" cap="none" dirty="0" smtClean="0">
                <a:solidFill>
                  <a:prstClr val="black"/>
                </a:solidFill>
                <a:latin typeface="Georgia" pitchFamily="18" charset="0"/>
                <a:ea typeface="+mn-ea"/>
              </a:rPr>
              <a:t/>
            </a:r>
            <a:br>
              <a:rPr lang="hu-HU" sz="2000" cap="none" dirty="0" smtClean="0">
                <a:solidFill>
                  <a:prstClr val="black"/>
                </a:solidFill>
                <a:latin typeface="Georgia" pitchFamily="18" charset="0"/>
                <a:ea typeface="+mn-ea"/>
              </a:rPr>
            </a:br>
            <a:r>
              <a:rPr lang="hu-HU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AZ UNIÓS INTÉZMÉNYRENDSZER SZEREPLŐI </a:t>
            </a:r>
            <a:br>
              <a:rPr lang="hu-HU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</a:br>
            <a:r>
              <a:rPr lang="hu-HU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(II. FEJEZET) </a:t>
            </a:r>
            <a:r>
              <a:rPr lang="hu-HU" sz="2200" cap="none" dirty="0">
                <a:solidFill>
                  <a:prstClr val="black"/>
                </a:solidFill>
                <a:latin typeface="+mj-lt"/>
                <a:ea typeface="+mn-ea"/>
              </a:rPr>
              <a:t/>
            </a:r>
            <a:br>
              <a:rPr lang="hu-HU" sz="2200" cap="none" dirty="0">
                <a:solidFill>
                  <a:prstClr val="black"/>
                </a:solidFill>
                <a:latin typeface="+mj-lt"/>
                <a:ea typeface="+mn-ea"/>
              </a:rPr>
            </a:br>
            <a:endParaRPr lang="hu-HU" sz="2200" dirty="0"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endParaRPr lang="hu-HU" sz="1600" dirty="0" smtClean="0">
              <a:solidFill>
                <a:prstClr val="black"/>
              </a:solidFill>
              <a:latin typeface="Arial"/>
              <a:cs typeface="+mn-cs"/>
            </a:endParaRPr>
          </a:p>
          <a:p>
            <a:pPr marL="0" indent="0" algn="ctr">
              <a:buNone/>
            </a:pPr>
            <a:endParaRPr lang="hu-H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6" y="1292833"/>
            <a:ext cx="7416824" cy="543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55" y="1508276"/>
            <a:ext cx="936104" cy="62305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85" y="1817528"/>
            <a:ext cx="868230" cy="62555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r="5330"/>
          <a:stretch/>
        </p:blipFill>
        <p:spPr>
          <a:xfrm>
            <a:off x="5747519" y="4612005"/>
            <a:ext cx="1440159" cy="505452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851248" y="1505284"/>
            <a:ext cx="12034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Központi koordináció</a:t>
            </a:r>
            <a:endParaRPr lang="hu-HU" sz="11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452320" y="1819802"/>
            <a:ext cx="10081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Irányító Hatóság</a:t>
            </a:r>
          </a:p>
          <a:p>
            <a:r>
              <a:rPr lang="hu-HU" sz="11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(IH)</a:t>
            </a:r>
            <a:endParaRPr lang="hu-HU" sz="11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491324" y="4591779"/>
            <a:ext cx="12628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Közreműködő Szervezet (KSZ)</a:t>
            </a:r>
            <a:endParaRPr lang="hu-HU" sz="11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3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372483" cy="93610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hu-HU" sz="2000" cap="none" dirty="0" smtClean="0">
                <a:latin typeface="Georgia" pitchFamily="18" charset="0"/>
                <a:ea typeface="+mn-ea"/>
              </a:rPr>
              <a:t/>
            </a:r>
            <a:br>
              <a:rPr lang="hu-HU" sz="2000" cap="none" dirty="0" smtClean="0">
                <a:latin typeface="Georgia" pitchFamily="18" charset="0"/>
                <a:ea typeface="+mn-ea"/>
              </a:rPr>
            </a:br>
            <a:r>
              <a:rPr lang="hu-HU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AZ OPERATÍV PROGRAM SZEREPLŐI ÉS FELADATAIK</a:t>
            </a:r>
            <a:br>
              <a:rPr lang="hu-HU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</a:br>
            <a:r>
              <a:rPr lang="hu-HU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(V. FEJEZET)</a:t>
            </a:r>
            <a:r>
              <a:rPr lang="hu-HU" sz="2200" cap="none" dirty="0">
                <a:solidFill>
                  <a:prstClr val="black"/>
                </a:solidFill>
                <a:latin typeface="+mj-lt"/>
                <a:ea typeface="+mn-ea"/>
              </a:rPr>
              <a:t/>
            </a:r>
            <a:br>
              <a:rPr lang="hu-HU" sz="2200" cap="none" dirty="0">
                <a:solidFill>
                  <a:prstClr val="black"/>
                </a:solidFill>
                <a:latin typeface="+mj-lt"/>
                <a:ea typeface="+mn-ea"/>
              </a:rPr>
            </a:br>
            <a:endParaRPr lang="hu-HU" sz="2200" dirty="0"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08513"/>
          </a:xfrm>
        </p:spPr>
        <p:txBody>
          <a:bodyPr>
            <a:normAutofit fontScale="77500" lnSpcReduction="20000"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</a:pPr>
            <a:r>
              <a:rPr lang="hu-HU" sz="1900" b="1" dirty="0">
                <a:solidFill>
                  <a:prstClr val="black"/>
                </a:solidFill>
                <a:latin typeface="Arial"/>
                <a:cs typeface="+mn-cs"/>
              </a:rPr>
              <a:t>Miniszterelnökség</a:t>
            </a:r>
            <a:r>
              <a:rPr lang="hu-HU" sz="1900" dirty="0">
                <a:solidFill>
                  <a:prstClr val="black"/>
                </a:solidFill>
                <a:latin typeface="Arial"/>
                <a:cs typeface="+mn-cs"/>
              </a:rPr>
              <a:t>: szabályozás, </a:t>
            </a:r>
            <a:r>
              <a:rPr lang="hu-HU" sz="1900" dirty="0" smtClean="0">
                <a:solidFill>
                  <a:prstClr val="black"/>
                </a:solidFill>
                <a:latin typeface="Arial"/>
                <a:cs typeface="+mn-cs"/>
              </a:rPr>
              <a:t>koordináció, monitoring és információs rendszer működtetése, felhívások minőségbiztosítása, jogorvoslat, kommunikáció</a:t>
            </a:r>
            <a:endParaRPr lang="hu-HU" sz="1900" dirty="0">
              <a:solidFill>
                <a:prstClr val="black"/>
              </a:solidFill>
              <a:latin typeface="Arial"/>
              <a:cs typeface="+mn-cs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</a:pPr>
            <a:r>
              <a:rPr lang="hu-HU" sz="1900" b="1" dirty="0">
                <a:solidFill>
                  <a:prstClr val="black"/>
                </a:solidFill>
                <a:latin typeface="Arial"/>
              </a:rPr>
              <a:t>Nemzetgazdasági Minisztérium </a:t>
            </a:r>
            <a:r>
              <a:rPr lang="hu-HU" sz="1900" dirty="0">
                <a:solidFill>
                  <a:prstClr val="black"/>
                </a:solidFill>
                <a:latin typeface="Arial"/>
              </a:rPr>
              <a:t>– TOP </a:t>
            </a:r>
            <a:r>
              <a:rPr lang="hu-HU" sz="1900" dirty="0" smtClean="0">
                <a:solidFill>
                  <a:prstClr val="black"/>
                </a:solidFill>
                <a:latin typeface="Arial"/>
              </a:rPr>
              <a:t>Irányító Hatóság (IH): </a:t>
            </a:r>
            <a:r>
              <a:rPr lang="hu-HU" sz="1900" dirty="0">
                <a:solidFill>
                  <a:prstClr val="black"/>
                </a:solidFill>
                <a:latin typeface="Arial"/>
              </a:rPr>
              <a:t>stratégia meghatározása, feladatok </a:t>
            </a:r>
            <a:r>
              <a:rPr lang="hu-HU" sz="1900" dirty="0" smtClean="0">
                <a:solidFill>
                  <a:prstClr val="black"/>
                </a:solidFill>
                <a:latin typeface="Arial"/>
              </a:rPr>
              <a:t>delegálása, </a:t>
            </a:r>
            <a:r>
              <a:rPr lang="hu-HU" sz="1900" dirty="0">
                <a:solidFill>
                  <a:prstClr val="black"/>
                </a:solidFill>
                <a:latin typeface="Arial"/>
              </a:rPr>
              <a:t>f</a:t>
            </a:r>
            <a:r>
              <a:rPr lang="hu-HU" sz="1900" dirty="0" smtClean="0">
                <a:solidFill>
                  <a:prstClr val="black"/>
                </a:solidFill>
                <a:latin typeface="Arial"/>
              </a:rPr>
              <a:t>elhívás </a:t>
            </a:r>
            <a:r>
              <a:rPr lang="hu-HU" sz="1900" dirty="0">
                <a:solidFill>
                  <a:prstClr val="black"/>
                </a:solidFill>
                <a:latin typeface="Arial"/>
              </a:rPr>
              <a:t>elkészítése, </a:t>
            </a:r>
            <a:r>
              <a:rPr lang="hu-HU" sz="1900" dirty="0" smtClean="0">
                <a:solidFill>
                  <a:prstClr val="black"/>
                </a:solidFill>
                <a:latin typeface="Arial"/>
              </a:rPr>
              <a:t>megjelentetése, tartalmi értékelés lebonyolítása, programok nyomon követése, szabálytalansági eljárások kezelése</a:t>
            </a:r>
            <a:endParaRPr lang="hu-HU" sz="1900" b="1" dirty="0">
              <a:solidFill>
                <a:prstClr val="black"/>
              </a:solidFill>
              <a:latin typeface="Arial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</a:pPr>
            <a:r>
              <a:rPr lang="hu-HU" sz="1900" b="1" dirty="0" smtClean="0">
                <a:solidFill>
                  <a:prstClr val="black"/>
                </a:solidFill>
                <a:latin typeface="Arial"/>
              </a:rPr>
              <a:t>Magyar Államkincstár - Központ</a:t>
            </a:r>
            <a:r>
              <a:rPr lang="hu-HU" sz="1900" b="1" dirty="0">
                <a:solidFill>
                  <a:prstClr val="black"/>
                </a:solidFill>
                <a:latin typeface="Arial"/>
              </a:rPr>
              <a:t>: </a:t>
            </a:r>
            <a:r>
              <a:rPr lang="hu-HU" sz="1900" dirty="0">
                <a:solidFill>
                  <a:prstClr val="black"/>
                </a:solidFill>
                <a:latin typeface="Arial"/>
              </a:rPr>
              <a:t>megyei igazgatóságok egységes eljárásának biztosítása, belső szabályozó eszközök elkészítése, kapcsolattartás az </a:t>
            </a:r>
            <a:r>
              <a:rPr lang="hu-HU" sz="1900" dirty="0" err="1" smtClean="0">
                <a:solidFill>
                  <a:prstClr val="black"/>
                </a:solidFill>
                <a:latin typeface="Arial"/>
              </a:rPr>
              <a:t>IH-val</a:t>
            </a:r>
            <a:r>
              <a:rPr lang="hu-HU" sz="1900" dirty="0" smtClean="0">
                <a:solidFill>
                  <a:prstClr val="black"/>
                </a:solidFill>
                <a:latin typeface="Arial"/>
              </a:rPr>
              <a:t>, Miniszterelnökséggel</a:t>
            </a:r>
            <a:endParaRPr lang="hu-HU" sz="1900" dirty="0">
              <a:solidFill>
                <a:prstClr val="black"/>
              </a:solidFill>
              <a:latin typeface="Arial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</a:pPr>
            <a:r>
              <a:rPr lang="hu-HU" sz="1900" b="1" dirty="0" smtClean="0">
                <a:solidFill>
                  <a:prstClr val="black"/>
                </a:solidFill>
                <a:latin typeface="Arial"/>
              </a:rPr>
              <a:t>Magyar Államkincstár </a:t>
            </a:r>
            <a:r>
              <a:rPr lang="hu-HU" sz="1900" b="1" dirty="0">
                <a:solidFill>
                  <a:prstClr val="black"/>
                </a:solidFill>
                <a:latin typeface="Arial"/>
              </a:rPr>
              <a:t>Megyei Igazgatóságai: </a:t>
            </a:r>
            <a:r>
              <a:rPr lang="hu-HU" sz="1900" dirty="0">
                <a:solidFill>
                  <a:prstClr val="black"/>
                </a:solidFill>
                <a:latin typeface="Arial"/>
              </a:rPr>
              <a:t>feladatuk a támogatási kérelmek kezelése</a:t>
            </a:r>
            <a:r>
              <a:rPr lang="hu-HU" sz="1900" dirty="0" smtClean="0">
                <a:solidFill>
                  <a:prstClr val="black"/>
                </a:solidFill>
                <a:latin typeface="Arial"/>
              </a:rPr>
              <a:t>, jogosultsági ellenőrzés, támogatási szerződések (TSZ) megkötése, a </a:t>
            </a:r>
            <a:r>
              <a:rPr lang="hu-HU" sz="1900" dirty="0">
                <a:solidFill>
                  <a:prstClr val="black"/>
                </a:solidFill>
                <a:latin typeface="Arial"/>
              </a:rPr>
              <a:t>Kedvezményezettekkel közvetlen és intenzív kapcsolattartás, megvalósulás nyomon követése, kifizetési kérelmek kezelése, </a:t>
            </a:r>
            <a:r>
              <a:rPr lang="hu-HU" sz="1900" dirty="0" smtClean="0">
                <a:solidFill>
                  <a:prstClr val="black"/>
                </a:solidFill>
                <a:latin typeface="Arial"/>
              </a:rPr>
              <a:t>TSZ módosítása</a:t>
            </a:r>
            <a:r>
              <a:rPr lang="hu-HU" sz="1900" dirty="0">
                <a:solidFill>
                  <a:prstClr val="black"/>
                </a:solidFill>
                <a:latin typeface="Arial"/>
              </a:rPr>
              <a:t>, helyszíni ellenőrzések stb</a:t>
            </a:r>
            <a:r>
              <a:rPr lang="hu-HU" sz="1900" dirty="0" smtClean="0">
                <a:solidFill>
                  <a:prstClr val="black"/>
                </a:solidFill>
                <a:latin typeface="Arial"/>
              </a:rPr>
              <a:t>.</a:t>
            </a:r>
            <a:endParaRPr lang="hu-HU" sz="1900" dirty="0">
              <a:solidFill>
                <a:prstClr val="black"/>
              </a:solidFill>
              <a:latin typeface="Arial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</a:pPr>
            <a:r>
              <a:rPr lang="hu-HU" sz="1900" b="1" dirty="0">
                <a:solidFill>
                  <a:prstClr val="black"/>
                </a:solidFill>
                <a:latin typeface="Arial"/>
              </a:rPr>
              <a:t>Területi szereplők: </a:t>
            </a:r>
            <a:r>
              <a:rPr lang="hu-HU" sz="1900" dirty="0">
                <a:solidFill>
                  <a:prstClr val="black"/>
                </a:solidFill>
                <a:latin typeface="Arial"/>
              </a:rPr>
              <a:t>a program megvalósítása 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</a:pPr>
            <a:r>
              <a:rPr lang="hu-HU" sz="1900" b="1" dirty="0" smtClean="0">
                <a:solidFill>
                  <a:prstClr val="black"/>
                </a:solidFill>
                <a:latin typeface="Arial"/>
              </a:rPr>
              <a:t>Helyi Akciócsoportok (HACS): </a:t>
            </a:r>
            <a:r>
              <a:rPr lang="hu-HU" sz="1900" dirty="0">
                <a:solidFill>
                  <a:prstClr val="black"/>
                </a:solidFill>
                <a:latin typeface="Arial"/>
              </a:rPr>
              <a:t>helyi közösségvezérelt program tervezése, </a:t>
            </a:r>
            <a:r>
              <a:rPr lang="hu-HU" sz="1900" dirty="0" smtClean="0">
                <a:solidFill>
                  <a:prstClr val="black"/>
                </a:solidFill>
                <a:latin typeface="Arial"/>
              </a:rPr>
              <a:t>végrehajtása</a:t>
            </a:r>
          </a:p>
          <a:p>
            <a:pPr marL="285750" lvl="0" indent="-285750" algn="just">
              <a:spcBef>
                <a:spcPts val="0"/>
              </a:spcBef>
            </a:pPr>
            <a:endParaRPr lang="hu-HU" sz="1600" dirty="0" smtClean="0">
              <a:solidFill>
                <a:prstClr val="black"/>
              </a:solidFill>
              <a:latin typeface="Arial"/>
            </a:endParaRPr>
          </a:p>
          <a:p>
            <a:pPr marL="285750" lvl="0" indent="-285750" algn="just">
              <a:spcBef>
                <a:spcPts val="0"/>
              </a:spcBef>
            </a:pPr>
            <a:endParaRPr lang="hu-HU" sz="1600" dirty="0" smtClean="0">
              <a:solidFill>
                <a:prstClr val="black"/>
              </a:solidFill>
              <a:latin typeface="Arial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hu-HU" sz="1600" dirty="0">
              <a:solidFill>
                <a:prstClr val="black"/>
              </a:solidFill>
              <a:latin typeface="Arial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hu-HU" sz="1600" b="1" dirty="0" smtClean="0">
              <a:solidFill>
                <a:prstClr val="black"/>
              </a:solidFill>
              <a:latin typeface="Arial"/>
              <a:cs typeface="+mn-cs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hu-HU" sz="1600" dirty="0">
              <a:solidFill>
                <a:prstClr val="black"/>
              </a:solidFill>
              <a:latin typeface="Arial"/>
              <a:cs typeface="+mn-cs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hu-HU" sz="1600" dirty="0">
              <a:solidFill>
                <a:prstClr val="black"/>
              </a:solidFill>
              <a:latin typeface="Arial"/>
              <a:cs typeface="+mn-cs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hu-HU" sz="1600" dirty="0">
              <a:solidFill>
                <a:prstClr val="black"/>
              </a:solidFill>
              <a:latin typeface="Arial"/>
              <a:cs typeface="+mn-cs"/>
            </a:endParaRPr>
          </a:p>
          <a:p>
            <a:pPr marL="0" indent="0" algn="ctr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76370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96260" y="1340767"/>
            <a:ext cx="8784976" cy="511256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u-HU" sz="1600" dirty="0" smtClean="0"/>
          </a:p>
          <a:p>
            <a:pPr marL="457200" lvl="1" indent="0">
              <a:buNone/>
            </a:pPr>
            <a:r>
              <a:rPr lang="hu-HU" sz="1600" dirty="0" smtClean="0"/>
              <a:t> </a:t>
            </a:r>
          </a:p>
          <a:p>
            <a:pPr marL="457200" lvl="1" indent="0">
              <a:buNone/>
            </a:pPr>
            <a:endParaRPr lang="hu-HU" sz="1600" dirty="0"/>
          </a:p>
        </p:txBody>
      </p:sp>
      <p:sp>
        <p:nvSpPr>
          <p:cNvPr id="8" name="Title 20"/>
          <p:cNvSpPr>
            <a:spLocks noGrp="1"/>
          </p:cNvSpPr>
          <p:nvPr>
            <p:ph type="title"/>
          </p:nvPr>
        </p:nvSpPr>
        <p:spPr>
          <a:xfrm>
            <a:off x="426894" y="0"/>
            <a:ext cx="8229600" cy="994122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Felhívás előkészítése és meghirdetése </a:t>
            </a:r>
            <a:b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(VIII. fejezet)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 rot="5400000">
            <a:off x="358864" y="1742552"/>
            <a:ext cx="84332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10 nap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 rot="5400000">
            <a:off x="-836760" y="2556747"/>
            <a:ext cx="252730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30 nap</a:t>
            </a:r>
            <a:endParaRPr lang="hu-HU" dirty="0"/>
          </a:p>
        </p:txBody>
      </p:sp>
      <p:cxnSp>
        <p:nvCxnSpPr>
          <p:cNvPr id="19" name="Egyenes összekötő 18"/>
          <p:cNvCxnSpPr/>
          <p:nvPr/>
        </p:nvCxnSpPr>
        <p:spPr>
          <a:xfrm flipV="1">
            <a:off x="242227" y="1505555"/>
            <a:ext cx="945397" cy="1"/>
          </a:xfrm>
          <a:prstGeom prst="line">
            <a:avLst/>
          </a:prstGeom>
          <a:ln w="63500" cap="sq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 rot="5400000">
            <a:off x="-751946" y="5008530"/>
            <a:ext cx="237626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30 nap</a:t>
            </a:r>
            <a:endParaRPr lang="hu-HU" dirty="0"/>
          </a:p>
        </p:txBody>
      </p:sp>
      <p:cxnSp>
        <p:nvCxnSpPr>
          <p:cNvPr id="22" name="Egyenes összekötő 21"/>
          <p:cNvCxnSpPr/>
          <p:nvPr/>
        </p:nvCxnSpPr>
        <p:spPr>
          <a:xfrm flipV="1">
            <a:off x="251520" y="4005064"/>
            <a:ext cx="936104" cy="20774"/>
          </a:xfrm>
          <a:prstGeom prst="line">
            <a:avLst/>
          </a:prstGeom>
          <a:ln w="63500" cap="sq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965192" y="1526329"/>
            <a:ext cx="10498" cy="4927007"/>
          </a:xfrm>
          <a:prstGeom prst="straightConnector1">
            <a:avLst/>
          </a:prstGeom>
          <a:ln w="63500" cap="sq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620852" y="2348879"/>
            <a:ext cx="566772" cy="1"/>
          </a:xfrm>
          <a:prstGeom prst="line">
            <a:avLst/>
          </a:prstGeom>
          <a:ln w="63500" cap="sq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1403648" y="1341663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Tervezet IH jóváhagyása és megküldése 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1403648" y="382039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MEGJELENÉS</a:t>
            </a:r>
            <a:r>
              <a:rPr lang="hu-HU" dirty="0" smtClean="0"/>
              <a:t>						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1404789" y="5989379"/>
            <a:ext cx="675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BENYÚJTÁS</a:t>
            </a:r>
            <a:r>
              <a:rPr lang="hu-HU" dirty="0" smtClean="0"/>
              <a:t>		Standard és egyszerűsített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1403648" y="2164213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MINŐSÉGBIZTOSÍTÁS</a:t>
            </a:r>
            <a:r>
              <a:rPr lang="hu-HU" dirty="0" smtClean="0"/>
              <a:t> (Miniszterelnökség)</a:t>
            </a:r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1403648" y="29249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Szükség esetén átdolgozás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1403648" y="4798893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Ügyfélszolgálat felkészítés</a:t>
            </a:r>
          </a:p>
          <a:p>
            <a:r>
              <a:rPr lang="hu-HU" dirty="0" smtClean="0"/>
              <a:t>(ME és IH)	</a:t>
            </a:r>
            <a:endParaRPr lang="hu-HU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3395664" y="3826391"/>
            <a:ext cx="5064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Éves Fejlesztési Keretben (ÉFK) rögzített időpontban</a:t>
            </a:r>
          </a:p>
          <a:p>
            <a:r>
              <a:rPr lang="hu-HU" sz="1400" b="1" dirty="0" smtClean="0">
                <a:hlinkClick r:id="rId2"/>
              </a:rPr>
              <a:t>www.szechenyi2020.hu</a:t>
            </a:r>
          </a:p>
          <a:p>
            <a:r>
              <a:rPr lang="hu-HU" sz="1400" dirty="0" smtClean="0"/>
              <a:t>Kiemelt esetén az IH a felhívást közvetlenül megküldi az </a:t>
            </a:r>
            <a:r>
              <a:rPr lang="hu-HU" sz="1400" dirty="0" err="1" smtClean="0"/>
              <a:t>ÉFK-ben</a:t>
            </a:r>
            <a:r>
              <a:rPr lang="hu-HU" sz="1400" dirty="0" smtClean="0"/>
              <a:t> nevesített támogatást igénylőnek</a:t>
            </a:r>
            <a:endParaRPr lang="hu-HU" sz="14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4355975" y="4819828"/>
            <a:ext cx="41044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támogatást igénylők kérdést tehetnek fel a felhívással kapcsolatban (a támogatási kérelmek benyújtásának utolsó napját megelőző 14 napig) válasz </a:t>
            </a:r>
            <a:r>
              <a:rPr lang="hu-HU" sz="1400" dirty="0"/>
              <a:t>legkésőbb a kérdés beérkezését követő 7 napon </a:t>
            </a:r>
            <a:r>
              <a:rPr lang="hu-HU" sz="1400" dirty="0" smtClean="0"/>
              <a:t>belül)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93717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DEB1EBEFF8FC24691408105DD51892D" ma:contentTypeVersion="0" ma:contentTypeDescription="Új dokumentum létrehozása." ma:contentTypeScope="" ma:versionID="652f41f3d9ffb94d7ff05cb72cb0e8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72c3706e31d85aa278778a1025862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E412A8-229E-4A6E-A8E4-CFCE023BF5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6006C2-FEEB-4649-A0F9-50CF00745E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AE97CCA-AA18-48CB-AC2D-1C659D90B9DC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</TotalTime>
  <Words>2078</Words>
  <Application>Microsoft Office PowerPoint</Application>
  <PresentationFormat>Diavetítés a képernyőre (4:3 oldalarány)</PresentationFormat>
  <Paragraphs>345</Paragraphs>
  <Slides>36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4</vt:i4>
      </vt:variant>
      <vt:variant>
        <vt:lpstr>Diacímek</vt:lpstr>
      </vt:variant>
      <vt:variant>
        <vt:i4>36</vt:i4>
      </vt:variant>
    </vt:vector>
  </HeadingPairs>
  <TitlesOfParts>
    <vt:vector size="40" baseType="lpstr">
      <vt:lpstr>Office-téma</vt:lpstr>
      <vt:lpstr>1_Office-téma</vt:lpstr>
      <vt:lpstr>2_Office-téma</vt:lpstr>
      <vt:lpstr>3_Office-téma</vt:lpstr>
      <vt:lpstr>MAGYAR ÁLLAMKINCSTÁR   A TERÜLET- ÉS TELEPÜLÉSFEJLESZTÉSI OPERATÍV PROGRAM KÖZREMŰKÖDŐ SZERVEZETE </vt:lpstr>
      <vt:lpstr>  TARTALOM  </vt:lpstr>
      <vt:lpstr>   Terület- és Településfejlesztési Operatív Program  célja  </vt:lpstr>
      <vt:lpstr>A TOP PIORITÁSI TENGELYEI</vt:lpstr>
      <vt:lpstr>Területi Forrásallokáció</vt:lpstr>
      <vt:lpstr>LEGFONTOSABB EURÓPAI UNIÓS ÉS HAZAI JOGSZABÁLYOK  </vt:lpstr>
      <vt:lpstr> AZ UNIÓS INTÉZMÉNYRENDSZER SZEREPLŐI  (II. FEJEZET)  </vt:lpstr>
      <vt:lpstr> AZ OPERATÍV PROGRAM SZEREPLŐI ÉS FELADATAIK (V. FEJEZET) </vt:lpstr>
      <vt:lpstr>Felhívás előkészítése és meghirdetése  (VIII. fejezet)</vt:lpstr>
      <vt:lpstr>Kiválasztási eljárások (IX - XI. fejezet) </vt:lpstr>
      <vt:lpstr>A támogatási kérelem benyújtása és elbírálása (XII. fejezet)</vt:lpstr>
      <vt:lpstr>Jogosultsági ellenőrzés</vt:lpstr>
      <vt:lpstr>PowerPoint bemutató</vt:lpstr>
      <vt:lpstr>PowerPoint bemutató</vt:lpstr>
      <vt:lpstr>PowerPoint bemutató</vt:lpstr>
      <vt:lpstr>Döntés eredménye </vt:lpstr>
      <vt:lpstr>A PROJEKT MEGVALÓSÍTÁSA SORÁN A KINCSTÁR, MINT KSZ</vt:lpstr>
      <vt:lpstr>Támogatási jogviszony (XV. Fejezet)</vt:lpstr>
      <vt:lpstr>szerződéskötés</vt:lpstr>
      <vt:lpstr>Szerződésmódosítás \ változás bejelentés</vt:lpstr>
      <vt:lpstr>Módosítási tilalmak</vt:lpstr>
      <vt:lpstr>Közbeszerzési eljárások ellenőrzése  (XVI. Fejezet)</vt:lpstr>
      <vt:lpstr>Pénzügyi lebonyolítás keretében a Kincstár (XVII. Fejezet)</vt:lpstr>
      <vt:lpstr>Támogatás kifizetése  (XVIII. Fejezet)</vt:lpstr>
      <vt:lpstr>PROJEKT ZÁRÁS ÉS FENNTARTÁS ESETÉN KSZ</vt:lpstr>
      <vt:lpstr>Kifogás  (XX. Fejezet)</vt:lpstr>
      <vt:lpstr>Szabálytalanságkezelés (XXI. Fejezet)</vt:lpstr>
      <vt:lpstr>Szabálytalansági döntések elleni jogorvoslat  (XXII. Fejezet)</vt:lpstr>
      <vt:lpstr>Követeléskezelés   (XXIII. Fejezet)</vt:lpstr>
      <vt:lpstr>KÖVETELÉSEK TÍPUSAI</vt:lpstr>
      <vt:lpstr>FENNTARTÁS  (xxiv. FEJEZET)</vt:lpstr>
      <vt:lpstr>A TÁMOGATÁSOK FELHASZNÁLÁSÁNAK ELLENŐRZÉSE  (xxvi. FEJEZET)</vt:lpstr>
      <vt:lpstr>Monitoring és információs rendszer, elektronikus kapcsolattartás  (XXVIII.-XXIX. Fejezet)</vt:lpstr>
      <vt:lpstr>Központi Ügyfélszolgálat</vt:lpstr>
      <vt:lpstr>MEGYEI KSZ Elérhetőségek</vt:lpstr>
      <vt:lpstr>KÖSZÖNÖM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Tapsonyi Tünde</cp:lastModifiedBy>
  <cp:revision>163</cp:revision>
  <cp:lastPrinted>2015-10-05T08:50:05Z</cp:lastPrinted>
  <dcterms:created xsi:type="dcterms:W3CDTF">2014-03-03T11:13:53Z</dcterms:created>
  <dcterms:modified xsi:type="dcterms:W3CDTF">2015-12-10T18:11:16Z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0x010100FDEB1EBEFF8FC24691408105DD51892D</vt:lpwstr>
  </property>
</Properties>
</file>